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18158"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69B88E-C416-4E81-A0FF-CDF470C56E26}" v="2" dt="2025-06-04T06:09:45.9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57" autoAdjust="0"/>
    <p:restoredTop sz="94660"/>
  </p:normalViewPr>
  <p:slideViewPr>
    <p:cSldViewPr snapToGrid="0">
      <p:cViewPr varScale="1">
        <p:scale>
          <a:sx n="65" d="100"/>
          <a:sy n="65" d="100"/>
        </p:scale>
        <p:origin x="104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vl1pPr>
          </a:lstStyle>
          <a:p>
            <a:r>
              <a:rPr lang="ja-JP" altLang="en-US"/>
              <a:t>図を追加</a:t>
            </a:r>
            <a:endParaRPr lang="en-GB"/>
          </a:p>
        </p:txBody>
      </p:sp>
      <p:sp>
        <p:nvSpPr>
          <p:cNvPr id="2" name="Title 1"/>
          <p:cNvSpPr>
            <a:spLocks noGrp="1"/>
          </p:cNvSpPr>
          <p:nvPr>
            <p:ph type="ctrTitle" hasCustomPrompt="1"/>
          </p:nvPr>
        </p:nvSpPr>
        <p:spPr bwMode="gray">
          <a:xfrm>
            <a:off x="417601" y="5040002"/>
            <a:ext cx="4536000" cy="615553"/>
          </a:xfrm>
        </p:spPr>
        <p:txBody>
          <a:bodyPr anchor="b" anchorCtr="0">
            <a:noAutofit/>
          </a:bodyPr>
          <a:lstStyle>
            <a:lvl1pPr algn="l">
              <a:lnSpc>
                <a:spcPct val="100000"/>
              </a:lnSpc>
              <a:spcBef>
                <a:spcPts val="0"/>
              </a:spcBef>
              <a:spcAft>
                <a:spcPts val="0"/>
              </a:spcAft>
              <a:defRPr sz="2000" b="1" baseline="0">
                <a:solidFill>
                  <a:schemeClr val="tx1"/>
                </a:solidFill>
                <a:latin typeface="+mj-lt"/>
                <a:ea typeface="+mn-ea"/>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1" y="5652002"/>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defRPr>
            </a:lvl1pPr>
            <a:lvl2pPr marL="495280" indent="0" algn="ctr">
              <a:buNone/>
              <a:defRPr sz="2167"/>
            </a:lvl2pPr>
            <a:lvl3pPr marL="990559" indent="0" algn="ctr">
              <a:buNone/>
              <a:defRPr sz="1950"/>
            </a:lvl3pPr>
            <a:lvl4pPr marL="1485837" indent="0" algn="ctr">
              <a:buNone/>
              <a:defRPr sz="1733"/>
            </a:lvl4pPr>
            <a:lvl5pPr marL="1981115" indent="0" algn="ctr">
              <a:buNone/>
              <a:defRPr sz="1733"/>
            </a:lvl5pPr>
            <a:lvl6pPr marL="2476396" indent="0" algn="ctr">
              <a:buNone/>
              <a:defRPr sz="1733"/>
            </a:lvl6pPr>
            <a:lvl7pPr marL="2971675" indent="0" algn="ctr">
              <a:buNone/>
              <a:defRPr sz="1733"/>
            </a:lvl7pPr>
            <a:lvl8pPr marL="3466953" indent="0" algn="ctr">
              <a:buNone/>
              <a:defRPr sz="1733"/>
            </a:lvl8pPr>
            <a:lvl9pPr marL="3962233"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600" y="6408001"/>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Tree>
    <p:extLst>
      <p:ext uri="{BB962C8B-B14F-4D97-AF65-F5344CB8AC3E}">
        <p14:creationId xmlns:p14="http://schemas.microsoft.com/office/powerpoint/2010/main" val="1398348431"/>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968400" y="2124002"/>
            <a:ext cx="5176793" cy="667409"/>
          </a:xfrm>
          <a:prstGeom prst="rect">
            <a:avLst/>
          </a:prstGeom>
          <a:noFill/>
        </p:spPr>
        <p:txBody>
          <a:bodyPr wrap="none" lIns="72000" rIns="73152" anchor="ctr" anchorCtr="0">
            <a:noAutofit/>
          </a:bodyPr>
          <a:lstStyle>
            <a:lvl1pPr marL="0" indent="0" algn="l">
              <a:lnSpc>
                <a:spcPct val="100000"/>
              </a:lnSpc>
              <a:spcBef>
                <a:spcPts val="0"/>
              </a:spcBef>
              <a:buNone/>
              <a:defRPr sz="2800" b="1" baseline="0">
                <a:solidFill>
                  <a:schemeClr val="tx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4084858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基本版） タイトルのみ_Proposal">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7614" y="1040335"/>
            <a:ext cx="4356000" cy="432000"/>
          </a:xfrm>
          <a:prstGeom prst="rect">
            <a:avLst/>
          </a:prstGeom>
        </p:spPr>
        <p:txBody>
          <a:bodyPr wrap="none" anchor="ctr">
            <a:noAutofit/>
          </a:bodyPr>
          <a:lstStyle>
            <a:lvl1pPr>
              <a:lnSpc>
                <a:spcPct val="100000"/>
              </a:lnSpc>
              <a:spcBef>
                <a:spcPts val="0"/>
              </a:spcBef>
              <a:defRPr sz="1400" b="1">
                <a:solidFill>
                  <a:schemeClr val="accent4"/>
                </a:solidFill>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a:xfrm>
            <a:off x="417000" y="253843"/>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08061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基本版） コンテンツ両サイド_レベル_Proposal">
    <p:spTree>
      <p:nvGrpSpPr>
        <p:cNvPr id="1" name=""/>
        <p:cNvGrpSpPr/>
        <p:nvPr/>
      </p:nvGrpSpPr>
      <p:grpSpPr>
        <a:xfrm>
          <a:off x="0" y="0"/>
          <a:ext cx="0" cy="0"/>
          <a:chOff x="0" y="0"/>
          <a:chExt cx="0" cy="0"/>
        </a:xfrm>
      </p:grpSpPr>
      <p:sp>
        <p:nvSpPr>
          <p:cNvPr id="8" name="コンテンツ プレースホルダ 2"/>
          <p:cNvSpPr>
            <a:spLocks noGrp="1"/>
          </p:cNvSpPr>
          <p:nvPr>
            <p:ph idx="1"/>
          </p:nvPr>
        </p:nvSpPr>
        <p:spPr bwMode="gray">
          <a:xfrm>
            <a:off x="417000"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799" indent="-172799">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598" indent="-172799">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397" marR="0" indent="-172799" algn="l" defTabSz="989007"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コンテンツ プレースホルダ 2"/>
          <p:cNvSpPr>
            <a:spLocks noGrp="1"/>
          </p:cNvSpPr>
          <p:nvPr>
            <p:ph idx="12"/>
          </p:nvPr>
        </p:nvSpPr>
        <p:spPr bwMode="gray">
          <a:xfrm>
            <a:off x="5132389"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799" indent="-172799">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598" indent="-172799">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397" indent="-172799">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A3EB1B23-9AF8-425B-BAD7-B9FA00F18833}" type="slidenum">
              <a:rPr lang="ja-JP" altLang="en-US" smtClean="0"/>
              <a:pPr/>
              <a:t>‹#›</a:t>
            </a:fld>
            <a:endParaRPr lang="ja-JP" altLang="en-US" dirty="0"/>
          </a:p>
        </p:txBody>
      </p:sp>
      <p:sp>
        <p:nvSpPr>
          <p:cNvPr id="11" name="フッター プレースホルダ 10"/>
          <p:cNvSpPr>
            <a:spLocks noGrp="1"/>
          </p:cNvSpPr>
          <p:nvPr>
            <p:ph type="ftr" sz="quarter" idx="14"/>
          </p:nvPr>
        </p:nvSpPr>
        <p:spPr bwMode="gray"/>
        <p:txBody>
          <a:bodyPr/>
          <a:lstStyle>
            <a:lvl1pPr>
              <a:defRPr>
                <a:solidFill>
                  <a:schemeClr val="tx1"/>
                </a:solidFill>
              </a:defRPr>
            </a:lvl1pPr>
          </a:lstStyle>
          <a:p>
            <a:endParaRPr lang="en-GB" altLang="en-GB" dirty="0"/>
          </a:p>
        </p:txBody>
      </p:sp>
      <p:sp>
        <p:nvSpPr>
          <p:cNvPr id="3"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4"/>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bwMode="gray">
          <a:xfrm>
            <a:off x="5132389" y="1016000"/>
            <a:ext cx="4356000" cy="432000"/>
          </a:xfrm>
          <a:prstGeom prst="rect">
            <a:avLst/>
          </a:prstGeom>
        </p:spPr>
        <p:txBody>
          <a:bodyPr wrap="none" anchor="ctr">
            <a:noAutofit/>
          </a:bodyPr>
          <a:lstStyle>
            <a:lvl1pPr>
              <a:lnSpc>
                <a:spcPct val="100000"/>
              </a:lnSpc>
              <a:spcBef>
                <a:spcPts val="0"/>
              </a:spcBef>
              <a:defRPr sz="1400" b="1">
                <a:solidFill>
                  <a:schemeClr val="accent4"/>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0" y="2322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4164614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基本版） コンテンツ全面_レベル_Proposal">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buFont typeface="Arial" pitchFamily="34" charset="0"/>
              <a:buNone/>
              <a:defRPr sz="1200" baseline="0">
                <a:latin typeface="Arial" pitchFamily="34" charset="0"/>
                <a:ea typeface="+mn-ea"/>
                <a:cs typeface="Arial" pitchFamily="34" charset="0"/>
              </a:defRPr>
            </a:lvl1pPr>
            <a:lvl2pPr marL="172799" indent="-172799">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598" indent="-172799">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397" indent="-172799">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pPr/>
              <a:t>‹#›</a:t>
            </a:fld>
            <a:endParaRPr lang="ja-JP" altLang="en-US" dirty="0"/>
          </a:p>
        </p:txBody>
      </p:sp>
      <p:sp>
        <p:nvSpPr>
          <p:cNvPr id="10" name="フッター プレースホルダ 9"/>
          <p:cNvSpPr>
            <a:spLocks noGrp="1"/>
          </p:cNvSpPr>
          <p:nvPr>
            <p:ph type="ftr" sz="quarter" idx="11"/>
          </p:nvPr>
        </p:nvSpPr>
        <p:spPr bwMode="gray"/>
        <p:txBody>
          <a:bodyPr/>
          <a:lstStyle>
            <a:lvl1pPr>
              <a:defRPr>
                <a:solidFill>
                  <a:schemeClr val="tx1"/>
                </a:solidFill>
              </a:defRPr>
            </a:lvl1pPr>
          </a:lstStyle>
          <a:p>
            <a:endParaRPr lang="en-GB" altLang="en-GB" dirty="0"/>
          </a:p>
        </p:txBody>
      </p:sp>
      <p:sp>
        <p:nvSpPr>
          <p:cNvPr id="8"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4"/>
                </a:solidFill>
              </a:defRPr>
            </a:lvl1pPr>
          </a:lstStyle>
          <a:p>
            <a:pPr lvl="0"/>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a:xfrm>
            <a:off x="417000" y="2322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256152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81040188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1" y="6588000"/>
            <a:ext cx="4068000" cy="169200"/>
          </a:xfrm>
          <a:prstGeom prst="rect">
            <a:avLst/>
          </a:prstGeom>
        </p:spPr>
        <p:txBody>
          <a:bodyPr/>
          <a:lstStyle>
            <a:lvl1pPr>
              <a:defRPr>
                <a:solidFill>
                  <a:schemeClr val="tx1"/>
                </a:solidFill>
                <a:latin typeface="+mn-lt"/>
                <a:ea typeface="+mn-ea"/>
                <a:cs typeface="+mn-cs"/>
                <a:sym typeface="+mn-lt"/>
              </a:defRPr>
            </a:lvl1pPr>
          </a:lstStyle>
          <a:p>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7" y="1008000"/>
            <a:ext cx="4356000" cy="468000"/>
          </a:xfrm>
          <a:prstGeom prst="rect">
            <a:avLst/>
          </a:prstGeom>
        </p:spPr>
        <p:txBody>
          <a:bodyPr wrap="none" anchor="ctr">
            <a:noAutofit/>
          </a:bodyPr>
          <a:lstStyle>
            <a:lvl1pPr>
              <a:lnSpc>
                <a:spcPct val="100000"/>
              </a:lnSpc>
              <a:spcBef>
                <a:spcPts val="0"/>
              </a:spcBef>
              <a:defRPr sz="1400" b="1">
                <a:solidFill>
                  <a:schemeClr val="accent4"/>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p:txBody>
          <a:bodyPr/>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4050161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基本版） 中表紙_A4">
    <p:bg>
      <p:bgRef idx="1001">
        <a:schemeClr val="bg2"/>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136759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600"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bg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endParaRPr lang="en-GB" altLang="en-GB" dirty="0"/>
          </a:p>
        </p:txBody>
      </p:sp>
    </p:spTree>
    <p:extLst>
      <p:ext uri="{BB962C8B-B14F-4D97-AF65-F5344CB8AC3E}">
        <p14:creationId xmlns:p14="http://schemas.microsoft.com/office/powerpoint/2010/main" val="245355506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17000" y="241532"/>
            <a:ext cx="9072000" cy="651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705601" y="6588000"/>
            <a:ext cx="4068000" cy="169200"/>
          </a:xfrm>
          <a:prstGeom prst="rect">
            <a:avLst/>
          </a:prstGeom>
        </p:spPr>
        <p:txBody>
          <a:bodyPr vert="horz" lIns="0" tIns="0" rIns="0" bIns="0" rtlCol="0" anchor="b" anchorCtr="0"/>
          <a:lstStyle>
            <a:lvl1pPr algn="l">
              <a:defRPr sz="900">
                <a:solidFill>
                  <a:schemeClr val="tx1"/>
                </a:solidFill>
                <a:latin typeface="Arial" pitchFamily="34" charset="0"/>
                <a:cs typeface="Arial" pitchFamily="34" charset="0"/>
              </a:defRPr>
            </a:lvl1pPr>
          </a:lstStyle>
          <a:p>
            <a:endParaRPr kumimoji="1" lang="en-GB" altLang="en-GB" dirty="0"/>
          </a:p>
        </p:txBody>
      </p:sp>
      <p:sp>
        <p:nvSpPr>
          <p:cNvPr id="9" name="スライド番号プレースホルダ 9"/>
          <p:cNvSpPr>
            <a:spLocks noGrp="1"/>
          </p:cNvSpPr>
          <p:nvPr>
            <p:ph type="sldNum" sz="quarter" idx="4"/>
          </p:nvPr>
        </p:nvSpPr>
        <p:spPr bwMode="gray">
          <a:xfrm>
            <a:off x="59156" y="6588000"/>
            <a:ext cx="180000" cy="169200"/>
          </a:xfrm>
          <a:prstGeom prst="rect">
            <a:avLst/>
          </a:prstGeom>
        </p:spPr>
        <p:txBody>
          <a:bodyPr vert="horz" wrap="none" lIns="0" tIns="0" rIns="0" bIns="0" rtlCol="0" anchor="b" anchorCtr="0"/>
          <a:lstStyle>
            <a:lvl1pPr algn="r">
              <a:defRPr sz="900">
                <a:solidFill>
                  <a:schemeClr val="tx1"/>
                </a:solidFill>
                <a:latin typeface="+mn-lt"/>
                <a:cs typeface="Arial" pitchFamily="34" charset="0"/>
              </a:defRPr>
            </a:lvl1pPr>
          </a:lstStyle>
          <a:p>
            <a:fld id="{AA5FCFE5-FE56-4EF1-80A8-07776887C2A1}" type="slidenum">
              <a:rPr kumimoji="1" lang="ja-JP" altLang="en-US" smtClean="0"/>
              <a:pPr/>
              <a:t>‹#›</a:t>
            </a:fld>
            <a:endParaRPr kumimoji="1" lang="ja-JP" altLang="en-US" dirty="0"/>
          </a:p>
        </p:txBody>
      </p:sp>
      <p:sp>
        <p:nvSpPr>
          <p:cNvPr id="3" name="テキスト プレースホルダー 2"/>
          <p:cNvSpPr>
            <a:spLocks noGrp="1"/>
          </p:cNvSpPr>
          <p:nvPr>
            <p:ph type="body" idx="1"/>
          </p:nvPr>
        </p:nvSpPr>
        <p:spPr bwMode="gray">
          <a:xfrm>
            <a:off x="417000" y="1476000"/>
            <a:ext cx="4356000" cy="4824000"/>
          </a:xfrm>
          <a:prstGeom prst="rect">
            <a:avLst/>
          </a:prstGeom>
        </p:spPr>
        <p:txBody>
          <a:bodyPr vert="horz" lIns="72000" tIns="0" rIns="0" bIns="0" rtlCol="0">
            <a:no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
        <p:nvSpPr>
          <p:cNvPr id="7" name="Text Box 77"/>
          <p:cNvSpPr txBox="1">
            <a:spLocks noChangeArrowheads="1"/>
          </p:cNvSpPr>
          <p:nvPr userDrawn="1"/>
        </p:nvSpPr>
        <p:spPr bwMode="gray">
          <a:xfrm>
            <a:off x="8821232" y="0"/>
            <a:ext cx="1084768" cy="241532"/>
          </a:xfrm>
          <a:prstGeom prst="rect">
            <a:avLst/>
          </a:prstGeom>
          <a:noFill/>
          <a:ln w="12700" algn="ctr">
            <a:noFill/>
            <a:miter lim="800000"/>
            <a:headEnd/>
            <a:tailEnd/>
          </a:ln>
          <a:effectLst/>
        </p:spPr>
        <p:txBody>
          <a:bodyPr wrap="none" lIns="72001" tIns="36000" rIns="72001" bIns="36000">
            <a:spAutoFit/>
          </a:bodyPr>
          <a:lstStyle/>
          <a:p>
            <a:pPr algn="r" fontAlgn="auto">
              <a:lnSpc>
                <a:spcPct val="110000"/>
              </a:lnSpc>
              <a:spcBef>
                <a:spcPts val="0"/>
              </a:spcBef>
              <a:spcAft>
                <a:spcPts val="0"/>
              </a:spcAft>
            </a:pPr>
            <a:r>
              <a:rPr kumimoji="1" lang="en-US" altLang="ja-JP" sz="1050" b="0" dirty="0">
                <a:solidFill>
                  <a:srgbClr val="FF0000"/>
                </a:solidFill>
                <a:latin typeface="+mj-lt"/>
                <a:ea typeface="+mn-ea"/>
                <a:cs typeface="+mn-cs"/>
              </a:rPr>
              <a:t>internal use only</a:t>
            </a:r>
            <a:r>
              <a:rPr kumimoji="1" lang="ja-JP" altLang="en-US" sz="1050" b="0" dirty="0">
                <a:solidFill>
                  <a:srgbClr val="FF0000"/>
                </a:solidFill>
                <a:latin typeface="+mj-lt"/>
                <a:ea typeface="+mn-ea"/>
                <a:cs typeface="+mn-cs"/>
              </a:rPr>
              <a:t> </a:t>
            </a:r>
            <a:endParaRPr kumimoji="1" lang="en-US" altLang="ja-JP" sz="1050" b="0" dirty="0">
              <a:solidFill>
                <a:srgbClr val="FF0000"/>
              </a:solidFill>
              <a:latin typeface="+mj-lt"/>
              <a:ea typeface="+mn-ea"/>
              <a:cs typeface="+mn-cs"/>
            </a:endParaRPr>
          </a:p>
        </p:txBody>
      </p:sp>
    </p:spTree>
    <p:extLst>
      <p:ext uri="{BB962C8B-B14F-4D97-AF65-F5344CB8AC3E}">
        <p14:creationId xmlns:p14="http://schemas.microsoft.com/office/powerpoint/2010/main" val="217059015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Lst>
  <p:hf hdr="0" ftr="0"/>
  <p:txStyles>
    <p:titleStyle>
      <a:lvl1pPr algn="l" defTabSz="990559" rtl="0" eaLnBrk="1" latinLnBrk="0" hangingPunct="1">
        <a:spcBef>
          <a:spcPct val="0"/>
        </a:spcBef>
        <a:buNone/>
        <a:defRPr kumimoji="1" sz="2000" b="1" kern="1200">
          <a:solidFill>
            <a:schemeClr val="tx1"/>
          </a:solidFill>
          <a:latin typeface="+mj-lt"/>
          <a:ea typeface="+mj-ea"/>
          <a:cs typeface="+mj-cs"/>
        </a:defRPr>
      </a:lvl1pPr>
    </p:titleStyle>
    <p:bodyStyle>
      <a:lvl1pPr marL="0" marR="0" indent="0" algn="l" defTabSz="990559" rtl="0" eaLnBrk="1" fontAlgn="auto" latinLnBrk="0" hangingPunct="1">
        <a:lnSpc>
          <a:spcPct val="106000"/>
        </a:lnSpc>
        <a:spcBef>
          <a:spcPts val="1056"/>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defRPr>
      </a:lvl1pPr>
      <a:lvl2pPr marL="172799" marR="0" indent="-172799" algn="l" defTabSz="990559" rtl="0"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defRPr>
      </a:lvl2pPr>
      <a:lvl3pPr marL="345598" marR="0" indent="-172799" algn="l" defTabSz="990559" rtl="0"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defRPr>
      </a:lvl3pPr>
      <a:lvl4pPr marL="518397" marR="0" indent="-172799" algn="l" defTabSz="990559" rtl="0"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defRPr>
      </a:lvl4pPr>
      <a:lvl5pPr marL="577176" indent="-191092" algn="l" defTabSz="865019" rtl="0" eaLnBrk="1" latinLnBrk="0" hangingPunct="1">
        <a:spcBef>
          <a:spcPts val="0"/>
        </a:spcBef>
        <a:spcAft>
          <a:spcPts val="1083"/>
        </a:spcAft>
        <a:buClrTx/>
        <a:buSzPct val="100000"/>
        <a:buFont typeface="Verdana" panose="020B0604030504040204" pitchFamily="34" charset="0"/>
        <a:buChar char="−"/>
        <a:tabLst/>
        <a:defRPr kumimoji="1" lang="en-US" sz="1192" kern="1200" baseline="0" dirty="0" smtClean="0">
          <a:solidFill>
            <a:schemeClr val="tx1"/>
          </a:solidFill>
          <a:latin typeface="+mn-lt"/>
          <a:ea typeface="+mn-ea"/>
          <a:cs typeface="+mn-cs"/>
        </a:defRPr>
      </a:lvl5pPr>
      <a:lvl6pPr marL="577176" indent="-191092" algn="l" defTabSz="990559"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6pPr>
      <a:lvl7pPr marL="577176" indent="-191092" algn="l" defTabSz="990559"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6" indent="-191092" algn="l" defTabSz="990559"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6" indent="-191092" algn="l" defTabSz="990559"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59" rtl="0" eaLnBrk="1" latinLnBrk="0" hangingPunct="1">
        <a:defRPr kumimoji="1" sz="1950" kern="1200">
          <a:solidFill>
            <a:schemeClr val="tx1"/>
          </a:solidFill>
          <a:latin typeface="+mn-lt"/>
          <a:ea typeface="+mn-ea"/>
          <a:cs typeface="+mn-cs"/>
        </a:defRPr>
      </a:lvl1pPr>
      <a:lvl2pPr marL="495280" algn="l" defTabSz="990559" rtl="0" eaLnBrk="1" latinLnBrk="0" hangingPunct="1">
        <a:defRPr kumimoji="1" sz="1950" kern="1200">
          <a:solidFill>
            <a:schemeClr val="tx1"/>
          </a:solidFill>
          <a:latin typeface="+mn-lt"/>
          <a:ea typeface="+mn-ea"/>
          <a:cs typeface="+mn-cs"/>
        </a:defRPr>
      </a:lvl2pPr>
      <a:lvl3pPr marL="990559" algn="l" defTabSz="990559" rtl="0" eaLnBrk="1" latinLnBrk="0" hangingPunct="1">
        <a:defRPr kumimoji="1" sz="1950" kern="1200">
          <a:solidFill>
            <a:schemeClr val="tx1"/>
          </a:solidFill>
          <a:latin typeface="+mn-lt"/>
          <a:ea typeface="+mn-ea"/>
          <a:cs typeface="+mn-cs"/>
        </a:defRPr>
      </a:lvl3pPr>
      <a:lvl4pPr marL="1485837" algn="l" defTabSz="990559" rtl="0" eaLnBrk="1" latinLnBrk="0" hangingPunct="1">
        <a:defRPr kumimoji="1" sz="1950" kern="1200">
          <a:solidFill>
            <a:schemeClr val="tx1"/>
          </a:solidFill>
          <a:latin typeface="+mn-lt"/>
          <a:ea typeface="+mn-ea"/>
          <a:cs typeface="+mn-cs"/>
        </a:defRPr>
      </a:lvl4pPr>
      <a:lvl5pPr marL="1981115" algn="l" defTabSz="990559" rtl="0" eaLnBrk="1" latinLnBrk="0" hangingPunct="1">
        <a:defRPr kumimoji="1" sz="1950" kern="1200">
          <a:solidFill>
            <a:schemeClr val="tx1"/>
          </a:solidFill>
          <a:latin typeface="+mn-lt"/>
          <a:ea typeface="+mn-ea"/>
          <a:cs typeface="+mn-cs"/>
        </a:defRPr>
      </a:lvl5pPr>
      <a:lvl6pPr marL="2476396" algn="l" defTabSz="990559" rtl="0" eaLnBrk="1" latinLnBrk="0" hangingPunct="1">
        <a:defRPr kumimoji="1" sz="1950" kern="1200">
          <a:solidFill>
            <a:schemeClr val="tx1"/>
          </a:solidFill>
          <a:latin typeface="+mn-lt"/>
          <a:ea typeface="+mn-ea"/>
          <a:cs typeface="+mn-cs"/>
        </a:defRPr>
      </a:lvl6pPr>
      <a:lvl7pPr marL="2971675" algn="l" defTabSz="990559" rtl="0" eaLnBrk="1" latinLnBrk="0" hangingPunct="1">
        <a:defRPr kumimoji="1" sz="1950" kern="1200">
          <a:solidFill>
            <a:schemeClr val="tx1"/>
          </a:solidFill>
          <a:latin typeface="+mn-lt"/>
          <a:ea typeface="+mn-ea"/>
          <a:cs typeface="+mn-cs"/>
        </a:defRPr>
      </a:lvl7pPr>
      <a:lvl8pPr marL="3466953" algn="l" defTabSz="990559" rtl="0" eaLnBrk="1" latinLnBrk="0" hangingPunct="1">
        <a:defRPr kumimoji="1" sz="1950" kern="1200">
          <a:solidFill>
            <a:schemeClr val="tx1"/>
          </a:solidFill>
          <a:latin typeface="+mn-lt"/>
          <a:ea typeface="+mn-ea"/>
          <a:cs typeface="+mn-cs"/>
        </a:defRPr>
      </a:lvl8pPr>
      <a:lvl9pPr marL="3962233" algn="l" defTabSz="990559"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380" userDrawn="1">
          <p15:clr>
            <a:srgbClr val="A4A3A4"/>
          </p15:clr>
        </p15:guide>
        <p15:guide id="1" orient="horz" pos="96" userDrawn="1">
          <p15:clr>
            <a:srgbClr val="A4A3A4"/>
          </p15:clr>
        </p15:guide>
        <p15:guide id="2" pos="3258" userDrawn="1">
          <p15:clr>
            <a:srgbClr val="A4A3A4"/>
          </p15:clr>
        </p15:guide>
        <p15:guide id="3" pos="3502" userDrawn="1">
          <p15:clr>
            <a:srgbClr val="A4A3A4"/>
          </p15:clr>
        </p15:guide>
        <p15:guide id="4" pos="6476" userDrawn="1">
          <p15:clr>
            <a:srgbClr val="A4A3A4"/>
          </p15:clr>
        </p15:guide>
        <p15:guide id="5" pos="284" userDrawn="1">
          <p15:clr>
            <a:srgbClr val="A4A3A4"/>
          </p15:clr>
        </p15:guide>
        <p15:guide id="6" orient="horz" pos="504" userDrawn="1">
          <p15:clr>
            <a:srgbClr val="A4A3A4"/>
          </p15:clr>
        </p15:guide>
        <p15:guide id="7" orient="horz" pos="640" userDrawn="1">
          <p15:clr>
            <a:srgbClr val="A4A3A4"/>
          </p15:clr>
        </p15:guide>
        <p15:guide id="8" orient="horz" pos="935" userDrawn="1">
          <p15:clr>
            <a:srgbClr val="A4A3A4"/>
          </p15:clr>
        </p15:guide>
        <p15:guide id="9" orient="horz" pos="3974" userDrawn="1">
          <p15:clr>
            <a:srgbClr val="A4A3A4"/>
          </p15:clr>
        </p15:guide>
        <p15:guide id="10" orient="horz" pos="4156" userDrawn="1">
          <p15:clr>
            <a:srgbClr val="A4A3A4"/>
          </p15:clr>
        </p15:guide>
        <p15:guide id="11" orient="horz" pos="4269" userDrawn="1">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316FE44A-ADAF-4698-B68A-19AB016A76D2}"/>
              </a:ext>
            </a:extLst>
          </p:cNvPr>
          <p:cNvSpPr>
            <a:spLocks noGrp="1"/>
          </p:cNvSpPr>
          <p:nvPr>
            <p:ph type="sldNum" sz="quarter" idx="11"/>
          </p:nvPr>
        </p:nvSpPr>
        <p:spPr/>
        <p:txBody>
          <a:bodyPr/>
          <a:lstStyle/>
          <a:p>
            <a:fld id="{AA5FCFE5-FE56-4EF1-80A8-07776887C2A1}" type="slidenum">
              <a:rPr lang="ja-JP" altLang="en-US" smtClean="0"/>
              <a:pPr/>
              <a:t>1</a:t>
            </a:fld>
            <a:endParaRPr lang="ja-JP" altLang="en-US" dirty="0"/>
          </a:p>
        </p:txBody>
      </p:sp>
      <p:sp>
        <p:nvSpPr>
          <p:cNvPr id="15" name="右矢印 6">
            <a:extLst>
              <a:ext uri="{FF2B5EF4-FFF2-40B4-BE49-F238E27FC236}">
                <a16:creationId xmlns:a16="http://schemas.microsoft.com/office/drawing/2014/main" id="{B3C4A6B5-8141-BB2C-4E28-F23FF20DA2ED}"/>
              </a:ext>
            </a:extLst>
          </p:cNvPr>
          <p:cNvSpPr/>
          <p:nvPr/>
        </p:nvSpPr>
        <p:spPr bwMode="gray">
          <a:xfrm>
            <a:off x="-788" y="-14607"/>
            <a:ext cx="4774401" cy="249381"/>
          </a:xfrm>
          <a:prstGeom prst="rightArrow">
            <a:avLst>
              <a:gd name="adj1" fmla="val 100000"/>
              <a:gd name="adj2" fmla="val 0"/>
            </a:avLst>
          </a:prstGeom>
          <a:solidFill>
            <a:schemeClr val="tx1"/>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defRPr/>
            </a:pPr>
            <a:r>
              <a:rPr kumimoji="1" lang="ja-JP" altLang="en-US" sz="1400" b="1" dirty="0">
                <a:solidFill>
                  <a:schemeClr val="bg1"/>
                </a:solidFill>
                <a:latin typeface="+mn-ea"/>
                <a:cs typeface="Arial" panose="020B0604020202020204" pitchFamily="34" charset="0"/>
              </a:rPr>
              <a:t>   協働プロジェクトシート</a:t>
            </a:r>
            <a:endParaRPr kumimoji="0" lang="en-US" altLang="ja-JP" sz="1400" b="1" i="0" u="none" strike="noStrike" kern="1200" cap="none" spc="0" normalizeH="0" baseline="0" noProof="0" dirty="0">
              <a:ln>
                <a:noFill/>
              </a:ln>
              <a:solidFill>
                <a:schemeClr val="bg1"/>
              </a:solidFill>
              <a:effectLst/>
              <a:uLnTx/>
              <a:uFillTx/>
              <a:latin typeface="+mn-ea"/>
            </a:endParaRPr>
          </a:p>
        </p:txBody>
      </p:sp>
      <p:sp>
        <p:nvSpPr>
          <p:cNvPr id="19" name="正方形/長方形 18">
            <a:extLst>
              <a:ext uri="{FF2B5EF4-FFF2-40B4-BE49-F238E27FC236}">
                <a16:creationId xmlns:a16="http://schemas.microsoft.com/office/drawing/2014/main" id="{9499CB36-9897-435D-7A17-1AA7351AA287}"/>
              </a:ext>
            </a:extLst>
          </p:cNvPr>
          <p:cNvSpPr/>
          <p:nvPr/>
        </p:nvSpPr>
        <p:spPr bwMode="gray">
          <a:xfrm>
            <a:off x="4489982" y="435664"/>
            <a:ext cx="1908000" cy="354060"/>
          </a:xfrm>
          <a:prstGeom prst="rect">
            <a:avLst/>
          </a:prstGeom>
          <a:noFill/>
          <a:ln w="15875" algn="ctr">
            <a:solidFill>
              <a:schemeClr val="tx1"/>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ja-JP" altLang="en-US" sz="1400" b="1" dirty="0">
                <a:solidFill>
                  <a:schemeClr val="bg1">
                    <a:lumMod val="65000"/>
                  </a:schemeClr>
                </a:solidFill>
                <a:latin typeface="Yu Gothic UI" panose="020B0500000000000000" pitchFamily="50" charset="-128"/>
                <a:ea typeface="Yu Gothic UI" panose="020B0500000000000000" pitchFamily="50" charset="-128"/>
              </a:rPr>
              <a:t>株式会社●●●</a:t>
            </a:r>
          </a:p>
        </p:txBody>
      </p:sp>
      <p:sp>
        <p:nvSpPr>
          <p:cNvPr id="20" name="正方形/長方形 19">
            <a:extLst>
              <a:ext uri="{FF2B5EF4-FFF2-40B4-BE49-F238E27FC236}">
                <a16:creationId xmlns:a16="http://schemas.microsoft.com/office/drawing/2014/main" id="{C239F73E-ACE0-B61F-1F10-AEC9F6C7FFFE}"/>
              </a:ext>
            </a:extLst>
          </p:cNvPr>
          <p:cNvSpPr/>
          <p:nvPr/>
        </p:nvSpPr>
        <p:spPr bwMode="gray">
          <a:xfrm>
            <a:off x="3439832" y="429724"/>
            <a:ext cx="1032987" cy="360000"/>
          </a:xfrm>
          <a:prstGeom prst="rect">
            <a:avLst/>
          </a:prstGeom>
          <a:solidFill>
            <a:schemeClr val="tx1"/>
          </a:solidFill>
          <a:ln w="15875" algn="ctr">
            <a:solidFill>
              <a:schemeClr val="tx1"/>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200" b="1" dirty="0">
                <a:solidFill>
                  <a:schemeClr val="bg1"/>
                </a:solidFill>
                <a:latin typeface="Yu Gothic UI" panose="020B0500000000000000" pitchFamily="50" charset="-128"/>
                <a:ea typeface="Yu Gothic UI" panose="020B0500000000000000" pitchFamily="50" charset="-128"/>
              </a:rPr>
              <a:t>協働事業者名</a:t>
            </a:r>
          </a:p>
        </p:txBody>
      </p:sp>
      <p:sp>
        <p:nvSpPr>
          <p:cNvPr id="29" name="正方形/長方形 28">
            <a:extLst>
              <a:ext uri="{FF2B5EF4-FFF2-40B4-BE49-F238E27FC236}">
                <a16:creationId xmlns:a16="http://schemas.microsoft.com/office/drawing/2014/main" id="{030085BE-44F5-A478-AD00-228CC757545E}"/>
              </a:ext>
            </a:extLst>
          </p:cNvPr>
          <p:cNvSpPr/>
          <p:nvPr/>
        </p:nvSpPr>
        <p:spPr bwMode="gray">
          <a:xfrm>
            <a:off x="1251117" y="429724"/>
            <a:ext cx="1908000" cy="360000"/>
          </a:xfrm>
          <a:prstGeom prst="rect">
            <a:avLst/>
          </a:prstGeom>
          <a:noFill/>
          <a:ln w="15875" algn="ctr">
            <a:solidFill>
              <a:schemeClr val="tx1"/>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en-US" altLang="ja-JP" sz="1400" b="1" dirty="0">
                <a:solidFill>
                  <a:schemeClr val="bg1">
                    <a:lumMod val="65000"/>
                  </a:schemeClr>
                </a:solidFill>
                <a:latin typeface="Yu Gothic UI" panose="020B0500000000000000" pitchFamily="50" charset="-128"/>
                <a:ea typeface="Yu Gothic UI" panose="020B0500000000000000" pitchFamily="50" charset="-128"/>
              </a:rPr>
              <a:t>XXX</a:t>
            </a:r>
            <a:r>
              <a:rPr kumimoji="1" lang="ja-JP" altLang="en-US" sz="1400" b="1" dirty="0">
                <a:solidFill>
                  <a:schemeClr val="bg1">
                    <a:lumMod val="65000"/>
                  </a:schemeClr>
                </a:solidFill>
                <a:latin typeface="Yu Gothic UI" panose="020B0500000000000000" pitchFamily="50" charset="-128"/>
                <a:ea typeface="Yu Gothic UI" panose="020B0500000000000000" pitchFamily="50" charset="-128"/>
              </a:rPr>
              <a:t>株式会社</a:t>
            </a:r>
          </a:p>
        </p:txBody>
      </p:sp>
      <p:sp>
        <p:nvSpPr>
          <p:cNvPr id="30" name="正方形/長方形 29">
            <a:extLst>
              <a:ext uri="{FF2B5EF4-FFF2-40B4-BE49-F238E27FC236}">
                <a16:creationId xmlns:a16="http://schemas.microsoft.com/office/drawing/2014/main" id="{E5A557E3-FC6E-40C6-96B0-01BD6CFABEF9}"/>
              </a:ext>
            </a:extLst>
          </p:cNvPr>
          <p:cNvSpPr/>
          <p:nvPr/>
        </p:nvSpPr>
        <p:spPr bwMode="gray">
          <a:xfrm>
            <a:off x="194342" y="429724"/>
            <a:ext cx="1056775" cy="360000"/>
          </a:xfrm>
          <a:prstGeom prst="rect">
            <a:avLst/>
          </a:prstGeom>
          <a:solidFill>
            <a:schemeClr val="tx1"/>
          </a:solidFill>
          <a:ln w="15875" algn="ctr">
            <a:solidFill>
              <a:schemeClr val="tx1"/>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200" b="1" dirty="0">
                <a:solidFill>
                  <a:schemeClr val="bg1"/>
                </a:solidFill>
                <a:latin typeface="Yu Gothic UI" panose="020B0500000000000000" pitchFamily="50" charset="-128"/>
                <a:ea typeface="Yu Gothic UI" panose="020B0500000000000000" pitchFamily="50" charset="-128"/>
              </a:rPr>
              <a:t>スタートアップ名</a:t>
            </a:r>
          </a:p>
        </p:txBody>
      </p:sp>
      <p:sp>
        <p:nvSpPr>
          <p:cNvPr id="35" name="乗算記号 34">
            <a:extLst>
              <a:ext uri="{FF2B5EF4-FFF2-40B4-BE49-F238E27FC236}">
                <a16:creationId xmlns:a16="http://schemas.microsoft.com/office/drawing/2014/main" id="{848580CB-D445-0983-5A21-22F7647E9AB6}"/>
              </a:ext>
            </a:extLst>
          </p:cNvPr>
          <p:cNvSpPr>
            <a:spLocks noChangeAspect="1"/>
          </p:cNvSpPr>
          <p:nvPr/>
        </p:nvSpPr>
        <p:spPr bwMode="gray">
          <a:xfrm>
            <a:off x="3160569" y="468702"/>
            <a:ext cx="288000" cy="288000"/>
          </a:xfrm>
          <a:prstGeom prst="mathMultiply">
            <a:avLst>
              <a:gd name="adj1" fmla="val 18890"/>
            </a:avLst>
          </a:prstGeom>
          <a:solidFill>
            <a:schemeClr val="tx1"/>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endParaRPr kumimoji="1" lang="ja-JP" altLang="en-US" sz="1200" dirty="0"/>
          </a:p>
        </p:txBody>
      </p:sp>
      <p:sp>
        <p:nvSpPr>
          <p:cNvPr id="36" name="正方形/長方形 35">
            <a:extLst>
              <a:ext uri="{FF2B5EF4-FFF2-40B4-BE49-F238E27FC236}">
                <a16:creationId xmlns:a16="http://schemas.microsoft.com/office/drawing/2014/main" id="{3895E6F9-C61F-EF09-50F6-9CA7ABE34D57}"/>
              </a:ext>
            </a:extLst>
          </p:cNvPr>
          <p:cNvSpPr/>
          <p:nvPr/>
        </p:nvSpPr>
        <p:spPr bwMode="gray">
          <a:xfrm>
            <a:off x="194342" y="1028580"/>
            <a:ext cx="1330581" cy="1355849"/>
          </a:xfrm>
          <a:prstGeom prst="rect">
            <a:avLst/>
          </a:prstGeom>
          <a:solidFill>
            <a:schemeClr val="tx1"/>
          </a:solidFill>
          <a:ln w="15875" algn="ctr">
            <a:solidFill>
              <a:schemeClr val="tx1"/>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200" b="1" dirty="0">
                <a:solidFill>
                  <a:schemeClr val="bg1"/>
                </a:solidFill>
                <a:latin typeface="Yu Gothic UI" panose="020B0500000000000000" pitchFamily="50" charset="-128"/>
                <a:ea typeface="Yu Gothic UI" panose="020B0500000000000000" pitchFamily="50" charset="-128"/>
              </a:rPr>
              <a:t>プロジェクト概要</a:t>
            </a:r>
          </a:p>
        </p:txBody>
      </p:sp>
      <p:sp>
        <p:nvSpPr>
          <p:cNvPr id="41" name="正方形/長方形 40">
            <a:extLst>
              <a:ext uri="{FF2B5EF4-FFF2-40B4-BE49-F238E27FC236}">
                <a16:creationId xmlns:a16="http://schemas.microsoft.com/office/drawing/2014/main" id="{7C36CBE6-F5AB-ABDA-C0E3-A7E19B9F6AD2}"/>
              </a:ext>
            </a:extLst>
          </p:cNvPr>
          <p:cNvSpPr/>
          <p:nvPr/>
        </p:nvSpPr>
        <p:spPr bwMode="gray">
          <a:xfrm>
            <a:off x="1651341" y="1025741"/>
            <a:ext cx="8068174" cy="1357434"/>
          </a:xfrm>
          <a:prstGeom prst="rect">
            <a:avLst/>
          </a:prstGeom>
          <a:noFill/>
          <a:ln w="15875" algn="ctr">
            <a:solidFill>
              <a:schemeClr val="tx1"/>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285750" indent="-193675">
              <a:buFont typeface="Arial" panose="020B0604020202020204" pitchFamily="34" charset="0"/>
              <a:buChar char="•"/>
            </a:pPr>
            <a:r>
              <a:rPr kumimoji="1" lang="en-US" altLang="ja-JP" sz="1200" dirty="0">
                <a:solidFill>
                  <a:schemeClr val="bg1">
                    <a:lumMod val="85000"/>
                  </a:schemeClr>
                </a:solidFill>
                <a:latin typeface="Yu Gothic UI" panose="020B0500000000000000" pitchFamily="50" charset="-128"/>
                <a:ea typeface="Yu Gothic UI" panose="020B0500000000000000" pitchFamily="50" charset="-128"/>
              </a:rPr>
              <a:t>XXX</a:t>
            </a:r>
            <a:r>
              <a:rPr kumimoji="1" lang="ja-JP" altLang="en-US" sz="1200" dirty="0">
                <a:solidFill>
                  <a:schemeClr val="bg1">
                    <a:lumMod val="85000"/>
                  </a:schemeClr>
                </a:solidFill>
                <a:latin typeface="Yu Gothic UI" panose="020B0500000000000000" pitchFamily="50" charset="-128"/>
                <a:ea typeface="Yu Gothic UI" panose="020B0500000000000000" pitchFamily="50" charset="-128"/>
              </a:rPr>
              <a:t>株式会社が保有する▲▲▲サービスを活用して株式会社●●●の技術との協働により新規サービスの展開を目指す。それにより新規市場の創出と取引規模の拡大をインパクトとして目指す。</a:t>
            </a:r>
            <a:endParaRPr kumimoji="1" lang="en-US" altLang="ja-JP" sz="1200" dirty="0">
              <a:solidFill>
                <a:schemeClr val="bg1">
                  <a:lumMod val="85000"/>
                </a:schemeClr>
              </a:solidFill>
              <a:latin typeface="Yu Gothic UI" panose="020B0500000000000000" pitchFamily="50" charset="-128"/>
              <a:ea typeface="Yu Gothic UI" panose="020B0500000000000000" pitchFamily="50" charset="-128"/>
            </a:endParaRPr>
          </a:p>
        </p:txBody>
      </p:sp>
      <p:sp>
        <p:nvSpPr>
          <p:cNvPr id="2" name="正方形/長方形 1">
            <a:extLst>
              <a:ext uri="{FF2B5EF4-FFF2-40B4-BE49-F238E27FC236}">
                <a16:creationId xmlns:a16="http://schemas.microsoft.com/office/drawing/2014/main" id="{0B310CBD-094E-9DE4-A22D-4CEEE905263F}"/>
              </a:ext>
            </a:extLst>
          </p:cNvPr>
          <p:cNvSpPr/>
          <p:nvPr/>
        </p:nvSpPr>
        <p:spPr bwMode="gray">
          <a:xfrm>
            <a:off x="7586658" y="435664"/>
            <a:ext cx="1326575" cy="354060"/>
          </a:xfrm>
          <a:prstGeom prst="rect">
            <a:avLst/>
          </a:prstGeom>
          <a:noFill/>
          <a:ln w="15875" algn="ctr">
            <a:solidFill>
              <a:schemeClr val="tx1"/>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endParaRPr kumimoji="1" lang="ja-JP" altLang="en-US" sz="1400" b="1" dirty="0">
              <a:latin typeface="Yu Gothic UI" panose="020B0500000000000000" pitchFamily="50" charset="-128"/>
              <a:ea typeface="Yu Gothic UI" panose="020B0500000000000000" pitchFamily="50" charset="-128"/>
            </a:endParaRPr>
          </a:p>
        </p:txBody>
      </p:sp>
      <p:sp>
        <p:nvSpPr>
          <p:cNvPr id="4" name="正方形/長方形 3">
            <a:extLst>
              <a:ext uri="{FF2B5EF4-FFF2-40B4-BE49-F238E27FC236}">
                <a16:creationId xmlns:a16="http://schemas.microsoft.com/office/drawing/2014/main" id="{AB7B3B9B-F58B-280C-DBF1-3093626C21DB}"/>
              </a:ext>
            </a:extLst>
          </p:cNvPr>
          <p:cNvSpPr/>
          <p:nvPr/>
        </p:nvSpPr>
        <p:spPr bwMode="gray">
          <a:xfrm>
            <a:off x="6675436" y="429724"/>
            <a:ext cx="894059" cy="360000"/>
          </a:xfrm>
          <a:prstGeom prst="rect">
            <a:avLst/>
          </a:prstGeom>
          <a:solidFill>
            <a:schemeClr val="tx1"/>
          </a:solidFill>
          <a:ln w="15875" algn="ctr">
            <a:solidFill>
              <a:schemeClr val="tx1"/>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200" b="1" dirty="0">
                <a:solidFill>
                  <a:schemeClr val="bg1"/>
                </a:solidFill>
                <a:latin typeface="Yu Gothic UI" panose="020B0500000000000000" pitchFamily="50" charset="-128"/>
                <a:ea typeface="Yu Gothic UI" panose="020B0500000000000000" pitchFamily="50" charset="-128"/>
              </a:rPr>
              <a:t>協働領域</a:t>
            </a:r>
          </a:p>
        </p:txBody>
      </p:sp>
      <p:sp>
        <p:nvSpPr>
          <p:cNvPr id="5" name="次の値と等しい 4">
            <a:extLst>
              <a:ext uri="{FF2B5EF4-FFF2-40B4-BE49-F238E27FC236}">
                <a16:creationId xmlns:a16="http://schemas.microsoft.com/office/drawing/2014/main" id="{A4F1D6F2-29FA-740C-4FC2-49C57ADDE5EA}"/>
              </a:ext>
            </a:extLst>
          </p:cNvPr>
          <p:cNvSpPr/>
          <p:nvPr/>
        </p:nvSpPr>
        <p:spPr bwMode="gray">
          <a:xfrm>
            <a:off x="6421495" y="473035"/>
            <a:ext cx="219697" cy="273377"/>
          </a:xfrm>
          <a:prstGeom prst="mathEqual">
            <a:avLst/>
          </a:prstGeom>
          <a:solidFill>
            <a:schemeClr val="tx1"/>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endParaRPr kumimoji="1" lang="ja-JP" altLang="en-US" sz="1200" dirty="0"/>
          </a:p>
        </p:txBody>
      </p:sp>
      <p:sp>
        <p:nvSpPr>
          <p:cNvPr id="107" name="テキスト ボックス 106">
            <a:extLst>
              <a:ext uri="{FF2B5EF4-FFF2-40B4-BE49-F238E27FC236}">
                <a16:creationId xmlns:a16="http://schemas.microsoft.com/office/drawing/2014/main" id="{2341C810-551F-8EE6-F5B7-A629AFF27FEE}"/>
              </a:ext>
            </a:extLst>
          </p:cNvPr>
          <p:cNvSpPr txBox="1"/>
          <p:nvPr/>
        </p:nvSpPr>
        <p:spPr>
          <a:xfrm>
            <a:off x="6410735" y="182954"/>
            <a:ext cx="3589586" cy="226591"/>
          </a:xfrm>
          <a:prstGeom prst="rect">
            <a:avLst/>
          </a:prstGeom>
          <a:noFill/>
        </p:spPr>
        <p:txBody>
          <a:bodyPr wrap="square" lIns="36000" tIns="36000" rIns="36000" bIns="36000" rtlCol="0" anchor="ctr" anchorCtr="0">
            <a:spAutoFit/>
          </a:bodyPr>
          <a:lstStyle/>
          <a:p>
            <a:pPr algn="ctr">
              <a:spcBef>
                <a:spcPts val="0"/>
              </a:spcBef>
              <a:buSzPct val="100000"/>
            </a:pPr>
            <a:r>
              <a:rPr kumimoji="1" lang="ja-JP" altLang="en-US" sz="1000" b="1" dirty="0">
                <a:solidFill>
                  <a:srgbClr val="FF0066"/>
                </a:solidFill>
                <a:highlight>
                  <a:srgbClr val="FFFF00"/>
                </a:highlight>
                <a:latin typeface="Yu Gothic UI" panose="020B0500000000000000" pitchFamily="50" charset="-128"/>
                <a:ea typeface="Yu Gothic UI" panose="020B0500000000000000" pitchFamily="50" charset="-128"/>
              </a:rPr>
              <a:t>（</a:t>
            </a:r>
            <a:r>
              <a:rPr kumimoji="1" lang="en-US" altLang="ja-JP" sz="1000" b="1" dirty="0">
                <a:solidFill>
                  <a:srgbClr val="FF0066"/>
                </a:solidFill>
                <a:highlight>
                  <a:srgbClr val="FFFF00"/>
                </a:highlight>
                <a:latin typeface="Yu Gothic UI" panose="020B0500000000000000" pitchFamily="50" charset="-128"/>
                <a:ea typeface="Yu Gothic UI" panose="020B0500000000000000" pitchFamily="50" charset="-128"/>
              </a:rPr>
              <a:t>※</a:t>
            </a:r>
            <a:r>
              <a:rPr kumimoji="1" lang="ja-JP" altLang="en-US" sz="1000" b="1" dirty="0">
                <a:solidFill>
                  <a:srgbClr val="FF0066"/>
                </a:solidFill>
                <a:highlight>
                  <a:srgbClr val="FFFF00"/>
                </a:highlight>
                <a:latin typeface="Yu Gothic UI" panose="020B0500000000000000" pitchFamily="50" charset="-128"/>
                <a:ea typeface="Yu Gothic UI" panose="020B0500000000000000" pitchFamily="50" charset="-128"/>
              </a:rPr>
              <a:t>フォーマットは必要に応じて改編いただいて問題ございません）</a:t>
            </a:r>
          </a:p>
        </p:txBody>
      </p:sp>
      <p:sp>
        <p:nvSpPr>
          <p:cNvPr id="7" name="正方形/長方形 6">
            <a:extLst>
              <a:ext uri="{FF2B5EF4-FFF2-40B4-BE49-F238E27FC236}">
                <a16:creationId xmlns:a16="http://schemas.microsoft.com/office/drawing/2014/main" id="{A31A4D8E-C2FF-0C40-1DDC-FC352D66A8D2}"/>
              </a:ext>
            </a:extLst>
          </p:cNvPr>
          <p:cNvSpPr/>
          <p:nvPr/>
        </p:nvSpPr>
        <p:spPr bwMode="gray">
          <a:xfrm>
            <a:off x="194342" y="2461968"/>
            <a:ext cx="1328727" cy="736414"/>
          </a:xfrm>
          <a:prstGeom prst="rect">
            <a:avLst/>
          </a:prstGeom>
          <a:solidFill>
            <a:schemeClr val="tx1"/>
          </a:solidFill>
          <a:ln w="15875" algn="ctr">
            <a:solidFill>
              <a:schemeClr val="tx1"/>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200" b="1" dirty="0">
                <a:solidFill>
                  <a:schemeClr val="bg1"/>
                </a:solidFill>
                <a:latin typeface="Yu Gothic UI" panose="020B0500000000000000" pitchFamily="50" charset="-128"/>
                <a:ea typeface="Yu Gothic UI" panose="020B0500000000000000" pitchFamily="50" charset="-128"/>
              </a:rPr>
              <a:t>目指す</a:t>
            </a:r>
            <a:endParaRPr kumimoji="1" lang="en-US" altLang="ja-JP" sz="1200" b="1" dirty="0">
              <a:solidFill>
                <a:schemeClr val="bg1"/>
              </a:solidFill>
              <a:latin typeface="Yu Gothic UI" panose="020B0500000000000000" pitchFamily="50" charset="-128"/>
              <a:ea typeface="Yu Gothic UI" panose="020B0500000000000000" pitchFamily="50" charset="-128"/>
            </a:endParaRPr>
          </a:p>
          <a:p>
            <a:pPr algn="ctr">
              <a:buFont typeface="Wingdings 2" pitchFamily="18" charset="2"/>
              <a:buNone/>
            </a:pPr>
            <a:r>
              <a:rPr kumimoji="1" lang="ja-JP" altLang="en-US" sz="1200" b="1">
                <a:solidFill>
                  <a:schemeClr val="bg1"/>
                </a:solidFill>
                <a:latin typeface="Yu Gothic UI" panose="020B0500000000000000" pitchFamily="50" charset="-128"/>
                <a:ea typeface="Yu Gothic UI" panose="020B0500000000000000" pitchFamily="50" charset="-128"/>
              </a:rPr>
              <a:t>成果・ゴール</a:t>
            </a:r>
            <a:endParaRPr kumimoji="1" lang="ja-JP" altLang="en-US" sz="1200" b="1" dirty="0">
              <a:solidFill>
                <a:schemeClr val="bg1"/>
              </a:solidFill>
              <a:latin typeface="Yu Gothic UI" panose="020B0500000000000000" pitchFamily="50" charset="-128"/>
              <a:ea typeface="Yu Gothic UI" panose="020B0500000000000000" pitchFamily="50" charset="-128"/>
            </a:endParaRPr>
          </a:p>
        </p:txBody>
      </p:sp>
      <p:sp>
        <p:nvSpPr>
          <p:cNvPr id="8" name="正方形/長方形 7">
            <a:extLst>
              <a:ext uri="{FF2B5EF4-FFF2-40B4-BE49-F238E27FC236}">
                <a16:creationId xmlns:a16="http://schemas.microsoft.com/office/drawing/2014/main" id="{29764D88-92DD-3AA4-EC5A-550B356BBCC6}"/>
              </a:ext>
            </a:extLst>
          </p:cNvPr>
          <p:cNvSpPr/>
          <p:nvPr/>
        </p:nvSpPr>
        <p:spPr bwMode="gray">
          <a:xfrm>
            <a:off x="1651341" y="2459128"/>
            <a:ext cx="8068174" cy="743979"/>
          </a:xfrm>
          <a:prstGeom prst="rect">
            <a:avLst/>
          </a:prstGeom>
          <a:noFill/>
          <a:ln w="15875" algn="ctr">
            <a:solidFill>
              <a:schemeClr val="tx1"/>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285750" indent="-193675">
              <a:buFont typeface="Arial" panose="020B0604020202020204" pitchFamily="34" charset="0"/>
              <a:buChar char="•"/>
            </a:pPr>
            <a:r>
              <a:rPr kumimoji="1" lang="en-US" altLang="ja-JP" sz="1200" dirty="0">
                <a:solidFill>
                  <a:schemeClr val="bg1">
                    <a:lumMod val="85000"/>
                  </a:schemeClr>
                </a:solidFill>
                <a:latin typeface="Yu Gothic UI" panose="020B0500000000000000" pitchFamily="50" charset="-128"/>
                <a:ea typeface="Yu Gothic UI" panose="020B0500000000000000" pitchFamily="50" charset="-128"/>
              </a:rPr>
              <a:t>2025</a:t>
            </a:r>
            <a:r>
              <a:rPr kumimoji="1" lang="ja-JP" altLang="en-US" sz="1200" dirty="0">
                <a:solidFill>
                  <a:schemeClr val="bg1">
                    <a:lumMod val="85000"/>
                  </a:schemeClr>
                </a:solidFill>
                <a:latin typeface="Yu Gothic UI" panose="020B0500000000000000" pitchFamily="50" charset="-128"/>
                <a:ea typeface="Yu Gothic UI" panose="020B0500000000000000" pitchFamily="50" charset="-128"/>
              </a:rPr>
              <a:t>年内の商品ローンチ（◆◆に関する検査キット）</a:t>
            </a:r>
            <a:endParaRPr kumimoji="1" lang="en-US" altLang="ja-JP" sz="1200" dirty="0">
              <a:solidFill>
                <a:schemeClr val="bg1">
                  <a:lumMod val="85000"/>
                </a:schemeClr>
              </a:solidFill>
              <a:latin typeface="Yu Gothic UI" panose="020B0500000000000000" pitchFamily="50" charset="-128"/>
              <a:ea typeface="Yu Gothic UI" panose="020B0500000000000000" pitchFamily="50" charset="-128"/>
            </a:endParaRPr>
          </a:p>
        </p:txBody>
      </p:sp>
      <p:sp>
        <p:nvSpPr>
          <p:cNvPr id="37" name="正方形/長方形 36">
            <a:extLst>
              <a:ext uri="{FF2B5EF4-FFF2-40B4-BE49-F238E27FC236}">
                <a16:creationId xmlns:a16="http://schemas.microsoft.com/office/drawing/2014/main" id="{60206B7C-4072-BFB8-3001-082502066FE1}"/>
              </a:ext>
            </a:extLst>
          </p:cNvPr>
          <p:cNvSpPr/>
          <p:nvPr/>
        </p:nvSpPr>
        <p:spPr bwMode="gray">
          <a:xfrm>
            <a:off x="194342" y="3275135"/>
            <a:ext cx="1332000" cy="1863721"/>
          </a:xfrm>
          <a:prstGeom prst="rect">
            <a:avLst/>
          </a:prstGeom>
          <a:solidFill>
            <a:schemeClr val="tx1"/>
          </a:solidFill>
          <a:ln w="15875" algn="ctr">
            <a:solidFill>
              <a:schemeClr val="tx1"/>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400" b="1" dirty="0">
                <a:solidFill>
                  <a:schemeClr val="bg1"/>
                </a:solidFill>
                <a:latin typeface="Yu Gothic UI" panose="020B0500000000000000" pitchFamily="50" charset="-128"/>
                <a:ea typeface="Yu Gothic UI" panose="020B0500000000000000" pitchFamily="50" charset="-128"/>
              </a:rPr>
              <a:t>計画</a:t>
            </a:r>
            <a:endParaRPr kumimoji="1" lang="en-US" altLang="ja-JP" sz="1400" b="1" dirty="0">
              <a:solidFill>
                <a:schemeClr val="bg1"/>
              </a:solidFill>
              <a:latin typeface="Yu Gothic UI" panose="020B0500000000000000" pitchFamily="50" charset="-128"/>
              <a:ea typeface="Yu Gothic UI" panose="020B0500000000000000" pitchFamily="50" charset="-128"/>
            </a:endParaRPr>
          </a:p>
        </p:txBody>
      </p:sp>
      <p:sp>
        <p:nvSpPr>
          <p:cNvPr id="45" name="正方形/長方形 44">
            <a:extLst>
              <a:ext uri="{FF2B5EF4-FFF2-40B4-BE49-F238E27FC236}">
                <a16:creationId xmlns:a16="http://schemas.microsoft.com/office/drawing/2014/main" id="{30676CD2-6D4C-2969-7ABF-1C4125724DB6}"/>
              </a:ext>
            </a:extLst>
          </p:cNvPr>
          <p:cNvSpPr/>
          <p:nvPr/>
        </p:nvSpPr>
        <p:spPr bwMode="gray">
          <a:xfrm>
            <a:off x="1651341" y="3275136"/>
            <a:ext cx="8068174" cy="1863722"/>
          </a:xfrm>
          <a:prstGeom prst="rect">
            <a:avLst/>
          </a:prstGeom>
          <a:noFill/>
          <a:ln w="15875" algn="ctr">
            <a:solidFill>
              <a:schemeClr val="tx1"/>
            </a:solidFill>
            <a:miter lim="800000"/>
            <a:headEnd/>
            <a:tailEnd/>
          </a:ln>
        </p:spPr>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263525" marR="0" indent="-179388"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1100" dirty="0">
                <a:solidFill>
                  <a:schemeClr val="bg1">
                    <a:lumMod val="65000"/>
                  </a:schemeClr>
                </a:solidFill>
                <a:latin typeface="+mn-ea"/>
                <a:cs typeface="Calibri Light" panose="020F0302020204030204" pitchFamily="34" charset="0"/>
              </a:rPr>
              <a:t>■年■月、プロジェクトチーム組成</a:t>
            </a:r>
            <a:endParaRPr kumimoji="1" lang="en-US" altLang="ja-JP" sz="1100" dirty="0">
              <a:solidFill>
                <a:schemeClr val="bg1">
                  <a:lumMod val="65000"/>
                </a:schemeClr>
              </a:solidFill>
              <a:latin typeface="+mn-ea"/>
              <a:cs typeface="Calibri Light" panose="020F0302020204030204" pitchFamily="34" charset="0"/>
            </a:endParaRPr>
          </a:p>
          <a:p>
            <a:pPr marL="263525" marR="0" indent="-179388"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1100" dirty="0">
                <a:solidFill>
                  <a:schemeClr val="bg1">
                    <a:lumMod val="65000"/>
                  </a:schemeClr>
                </a:solidFill>
                <a:latin typeface="+mn-ea"/>
                <a:cs typeface="Calibri Light" panose="020F0302020204030204" pitchFamily="34" charset="0"/>
              </a:rPr>
              <a:t>■年■月、開発計画策定</a:t>
            </a:r>
            <a:endParaRPr kumimoji="1" lang="en-US" altLang="ja-JP" sz="1100" dirty="0">
              <a:solidFill>
                <a:schemeClr val="bg1">
                  <a:lumMod val="65000"/>
                </a:schemeClr>
              </a:solidFill>
              <a:latin typeface="+mn-ea"/>
              <a:cs typeface="Calibri Light" panose="020F0302020204030204" pitchFamily="34" charset="0"/>
            </a:endParaRPr>
          </a:p>
          <a:p>
            <a:pPr marL="263525" marR="0" indent="-179388"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1100" dirty="0">
                <a:solidFill>
                  <a:schemeClr val="bg1">
                    <a:lumMod val="65000"/>
                  </a:schemeClr>
                </a:solidFill>
                <a:latin typeface="+mn-ea"/>
                <a:cs typeface="Calibri Light" panose="020F0302020204030204" pitchFamily="34" charset="0"/>
              </a:rPr>
              <a:t>■年■月、プロトタイプの作成</a:t>
            </a:r>
          </a:p>
          <a:p>
            <a:pPr marL="263525" marR="0" indent="-179388"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1100" dirty="0">
                <a:solidFill>
                  <a:schemeClr val="bg1">
                    <a:lumMod val="65000"/>
                  </a:schemeClr>
                </a:solidFill>
                <a:latin typeface="+mn-ea"/>
                <a:cs typeface="Calibri Light" panose="020F0302020204030204" pitchFamily="34" charset="0"/>
              </a:rPr>
              <a:t>■年■月、臨床試験計画・実施</a:t>
            </a:r>
            <a:endParaRPr kumimoji="1" lang="en-US" altLang="ja-JP" sz="1100" dirty="0">
              <a:solidFill>
                <a:schemeClr val="bg1">
                  <a:lumMod val="65000"/>
                </a:schemeClr>
              </a:solidFill>
              <a:latin typeface="+mn-ea"/>
              <a:cs typeface="Calibri Light" panose="020F0302020204030204" pitchFamily="34" charset="0"/>
            </a:endParaRPr>
          </a:p>
          <a:p>
            <a:pPr marL="263525" marR="0" indent="-179388"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1100" dirty="0">
                <a:solidFill>
                  <a:schemeClr val="bg1">
                    <a:lumMod val="65000"/>
                  </a:schemeClr>
                </a:solidFill>
                <a:latin typeface="+mn-ea"/>
                <a:cs typeface="Calibri Light" panose="020F0302020204030204" pitchFamily="34" charset="0"/>
              </a:rPr>
              <a:t>■年■月、</a:t>
            </a:r>
            <a:r>
              <a:rPr kumimoji="1" lang="ja-JP" altLang="en-US" sz="1100" i="0" u="none" strike="noStrike" kern="1200" cap="none" spc="0" normalizeH="0" baseline="0" noProof="0" dirty="0">
                <a:ln>
                  <a:noFill/>
                </a:ln>
                <a:solidFill>
                  <a:schemeClr val="bg1">
                    <a:lumMod val="65000"/>
                  </a:schemeClr>
                </a:solidFill>
                <a:effectLst/>
                <a:uLnTx/>
                <a:uFillTx/>
                <a:latin typeface="+mn-ea"/>
                <a:cs typeface="Calibri Light" panose="020F0302020204030204" pitchFamily="34" charset="0"/>
              </a:rPr>
              <a:t>カスタマーサポート体制の構築</a:t>
            </a:r>
            <a:endParaRPr kumimoji="1" lang="en-US" altLang="ja-JP" sz="1100" i="0" u="none" strike="noStrike" kern="1200" cap="none" spc="0" normalizeH="0" baseline="0" noProof="0" dirty="0">
              <a:ln>
                <a:noFill/>
              </a:ln>
              <a:solidFill>
                <a:schemeClr val="bg1">
                  <a:lumMod val="65000"/>
                </a:schemeClr>
              </a:solidFill>
              <a:effectLst/>
              <a:uLnTx/>
              <a:uFillTx/>
              <a:latin typeface="+mn-ea"/>
              <a:cs typeface="Calibri Light" panose="020F0302020204030204" pitchFamily="34" charset="0"/>
            </a:endParaRPr>
          </a:p>
          <a:p>
            <a:pPr marL="263525" marR="0" indent="-179388"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1100" dirty="0">
                <a:solidFill>
                  <a:schemeClr val="bg1">
                    <a:lumMod val="65000"/>
                  </a:schemeClr>
                </a:solidFill>
                <a:latin typeface="+mn-ea"/>
                <a:cs typeface="Calibri Light" panose="020F0302020204030204" pitchFamily="34" charset="0"/>
              </a:rPr>
              <a:t>■年■月、商品ローンチ</a:t>
            </a:r>
          </a:p>
          <a:p>
            <a:pPr marL="263525" marR="0" indent="-179388"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endParaRPr kumimoji="1" lang="en-US" altLang="ja-JP" sz="1100" dirty="0">
              <a:solidFill>
                <a:schemeClr val="bg1">
                  <a:lumMod val="65000"/>
                </a:schemeClr>
              </a:solidFill>
              <a:latin typeface="+mn-ea"/>
              <a:cs typeface="Calibri Light" panose="020F0302020204030204" pitchFamily="34" charset="0"/>
            </a:endParaRPr>
          </a:p>
        </p:txBody>
      </p:sp>
      <p:sp>
        <p:nvSpPr>
          <p:cNvPr id="63" name="吹き出し: 四角形 62">
            <a:extLst>
              <a:ext uri="{FF2B5EF4-FFF2-40B4-BE49-F238E27FC236}">
                <a16:creationId xmlns:a16="http://schemas.microsoft.com/office/drawing/2014/main" id="{C42F4330-DAC4-3F4B-8B6D-3C0C91B7050B}"/>
              </a:ext>
            </a:extLst>
          </p:cNvPr>
          <p:cNvSpPr/>
          <p:nvPr/>
        </p:nvSpPr>
        <p:spPr bwMode="gray">
          <a:xfrm>
            <a:off x="8458740" y="1422970"/>
            <a:ext cx="3710225" cy="723213"/>
          </a:xfrm>
          <a:prstGeom prst="wedgeRectCallout">
            <a:avLst>
              <a:gd name="adj1" fmla="val -60819"/>
              <a:gd name="adj2" fmla="val -13992"/>
            </a:avLst>
          </a:prstGeom>
          <a:solidFill>
            <a:srgbClr val="FFCCCC">
              <a:alpha val="92941"/>
            </a:srgbClr>
          </a:solid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spcBef>
                <a:spcPts val="300"/>
              </a:spcBef>
            </a:pPr>
            <a:r>
              <a:rPr kumimoji="1" lang="en-US" altLang="ja-JP" sz="1050" b="1" dirty="0">
                <a:latin typeface="+mn-ea"/>
              </a:rPr>
              <a:t>【</a:t>
            </a:r>
            <a:r>
              <a:rPr kumimoji="1" lang="ja-JP" altLang="en-US" sz="1050" b="1" dirty="0">
                <a:latin typeface="+mn-ea"/>
              </a:rPr>
              <a:t>記入いただくにあたってのメモ</a:t>
            </a:r>
            <a:r>
              <a:rPr kumimoji="1" lang="en-US" altLang="ja-JP" sz="1050" b="1" dirty="0">
                <a:latin typeface="+mn-ea"/>
              </a:rPr>
              <a:t>】</a:t>
            </a:r>
          </a:p>
          <a:p>
            <a:pPr>
              <a:spcBef>
                <a:spcPts val="300"/>
              </a:spcBef>
              <a:buFont typeface="Wingdings 2" pitchFamily="18" charset="2"/>
              <a:buNone/>
            </a:pPr>
            <a:r>
              <a:rPr kumimoji="1" lang="ja-JP" altLang="en-US" sz="1050" dirty="0">
                <a:latin typeface="+mn-ea"/>
              </a:rPr>
              <a:t>解決したい課題・プロジェクトでの実施概要を記載ください。</a:t>
            </a:r>
            <a:endParaRPr kumimoji="1" lang="en-US" altLang="ja-JP" sz="1050" dirty="0">
              <a:latin typeface="+mn-ea"/>
            </a:endParaRPr>
          </a:p>
          <a:p>
            <a:pPr>
              <a:spcBef>
                <a:spcPts val="300"/>
              </a:spcBef>
              <a:buFont typeface="Wingdings 2" pitchFamily="18" charset="2"/>
              <a:buNone/>
            </a:pPr>
            <a:r>
              <a:rPr kumimoji="1" lang="ja-JP" altLang="en-US" sz="1050" dirty="0">
                <a:latin typeface="+mn-ea"/>
              </a:rPr>
              <a:t>進捗に関しては、適宜確認させていただきます。</a:t>
            </a:r>
            <a:endParaRPr kumimoji="1" lang="en-US" altLang="ja-JP" sz="1050" dirty="0">
              <a:latin typeface="+mn-ea"/>
            </a:endParaRPr>
          </a:p>
        </p:txBody>
      </p:sp>
      <p:sp>
        <p:nvSpPr>
          <p:cNvPr id="56" name="正方形/長方形 55">
            <a:extLst>
              <a:ext uri="{FF2B5EF4-FFF2-40B4-BE49-F238E27FC236}">
                <a16:creationId xmlns:a16="http://schemas.microsoft.com/office/drawing/2014/main" id="{1541FE93-7723-2CA4-13F9-F8D50D57691F}"/>
              </a:ext>
            </a:extLst>
          </p:cNvPr>
          <p:cNvSpPr/>
          <p:nvPr/>
        </p:nvSpPr>
        <p:spPr bwMode="gray">
          <a:xfrm>
            <a:off x="194342" y="5210885"/>
            <a:ext cx="1328728" cy="724694"/>
          </a:xfrm>
          <a:prstGeom prst="rect">
            <a:avLst/>
          </a:prstGeom>
          <a:solidFill>
            <a:schemeClr val="tx1"/>
          </a:solidFill>
          <a:ln w="15875" algn="ctr">
            <a:solidFill>
              <a:schemeClr val="tx1"/>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400" b="1" dirty="0">
                <a:solidFill>
                  <a:schemeClr val="bg1"/>
                </a:solidFill>
                <a:latin typeface="Yu Gothic UI" panose="020B0500000000000000" pitchFamily="50" charset="-128"/>
                <a:ea typeface="Yu Gothic UI" panose="020B0500000000000000" pitchFamily="50" charset="-128"/>
              </a:rPr>
              <a:t>希望する</a:t>
            </a:r>
            <a:endParaRPr kumimoji="1" lang="en-US" altLang="ja-JP" sz="1400" b="1" dirty="0">
              <a:solidFill>
                <a:schemeClr val="bg1"/>
              </a:solidFill>
              <a:latin typeface="Yu Gothic UI" panose="020B0500000000000000" pitchFamily="50" charset="-128"/>
              <a:ea typeface="Yu Gothic UI" panose="020B0500000000000000" pitchFamily="50" charset="-128"/>
            </a:endParaRPr>
          </a:p>
          <a:p>
            <a:pPr algn="ctr">
              <a:buFont typeface="Wingdings 2" pitchFamily="18" charset="2"/>
              <a:buNone/>
            </a:pPr>
            <a:r>
              <a:rPr kumimoji="1" lang="ja-JP" altLang="en-US" sz="1400" b="1" dirty="0">
                <a:solidFill>
                  <a:schemeClr val="bg1"/>
                </a:solidFill>
                <a:latin typeface="Yu Gothic UI" panose="020B0500000000000000" pitchFamily="50" charset="-128"/>
                <a:ea typeface="Yu Gothic UI" panose="020B0500000000000000" pitchFamily="50" charset="-128"/>
              </a:rPr>
              <a:t>支援内容</a:t>
            </a:r>
            <a:endParaRPr kumimoji="1" lang="en-US" altLang="ja-JP" sz="1400" b="1" dirty="0">
              <a:solidFill>
                <a:schemeClr val="bg1"/>
              </a:solidFill>
              <a:latin typeface="Yu Gothic UI" panose="020B0500000000000000" pitchFamily="50" charset="-128"/>
              <a:ea typeface="Yu Gothic UI" panose="020B0500000000000000" pitchFamily="50" charset="-128"/>
            </a:endParaRPr>
          </a:p>
        </p:txBody>
      </p:sp>
      <p:sp>
        <p:nvSpPr>
          <p:cNvPr id="57" name="正方形/長方形 56">
            <a:extLst>
              <a:ext uri="{FF2B5EF4-FFF2-40B4-BE49-F238E27FC236}">
                <a16:creationId xmlns:a16="http://schemas.microsoft.com/office/drawing/2014/main" id="{76C45517-2E78-22E2-9218-DC1290036042}"/>
              </a:ext>
            </a:extLst>
          </p:cNvPr>
          <p:cNvSpPr/>
          <p:nvPr/>
        </p:nvSpPr>
        <p:spPr bwMode="gray">
          <a:xfrm>
            <a:off x="1651341" y="5210885"/>
            <a:ext cx="8045058" cy="724694"/>
          </a:xfrm>
          <a:prstGeom prst="rect">
            <a:avLst/>
          </a:prstGeom>
          <a:noFill/>
          <a:ln w="15875" algn="ctr">
            <a:solidFill>
              <a:schemeClr val="tx1"/>
            </a:solidFill>
            <a:miter lim="800000"/>
            <a:headEnd/>
            <a:tailEnd/>
          </a:ln>
        </p:spPr>
        <p:txBody>
          <a:bodyPr rot="0" spcFirstLastPara="0" vertOverflow="overflow" horzOverflow="overflow" vert="horz" wrap="square" lIns="180000" tIns="180000" rIns="180000" bIns="180000" numCol="1" spcCol="0" rtlCol="0" fromWordArt="0" anchor="ctr" anchorCtr="0" forceAA="0" compatLnSpc="1">
            <a:prstTxWarp prst="textNoShape">
              <a:avLst/>
            </a:prstTxWarp>
            <a:noAutofit/>
          </a:bodyPr>
          <a:lstStyle/>
          <a:p>
            <a:pPr marL="92075" indent="-92075">
              <a:spcBef>
                <a:spcPts val="200"/>
              </a:spcBef>
              <a:buSzPct val="100000"/>
              <a:buFont typeface="Arial" panose="020B0604020202020204" pitchFamily="34" charset="0"/>
              <a:buChar char="•"/>
            </a:pPr>
            <a:r>
              <a:rPr kumimoji="1" lang="ja-JP" altLang="en-US" sz="1100" dirty="0">
                <a:solidFill>
                  <a:schemeClr val="bg1">
                    <a:lumMod val="85000"/>
                  </a:schemeClr>
                </a:solidFill>
                <a:latin typeface="+mn-ea"/>
              </a:rPr>
              <a:t>企業間マッチング</a:t>
            </a:r>
            <a:endParaRPr kumimoji="1" lang="en-US" altLang="ja-JP" sz="1100" dirty="0">
              <a:solidFill>
                <a:schemeClr val="bg1">
                  <a:lumMod val="85000"/>
                </a:schemeClr>
              </a:solidFill>
              <a:latin typeface="+mn-ea"/>
            </a:endParaRPr>
          </a:p>
          <a:p>
            <a:pPr marL="92075" indent="-92075">
              <a:spcBef>
                <a:spcPts val="200"/>
              </a:spcBef>
              <a:buSzPct val="100000"/>
              <a:buFont typeface="Arial" panose="020B0604020202020204" pitchFamily="34" charset="0"/>
              <a:buChar char="•"/>
            </a:pPr>
            <a:r>
              <a:rPr kumimoji="1" lang="ja-JP" altLang="en-US" sz="1100" dirty="0">
                <a:solidFill>
                  <a:schemeClr val="bg1">
                    <a:lumMod val="85000"/>
                  </a:schemeClr>
                </a:solidFill>
                <a:latin typeface="+mn-ea"/>
              </a:rPr>
              <a:t>プロトタイプ作成の費用負担</a:t>
            </a:r>
            <a:endParaRPr kumimoji="1" lang="en-US" altLang="ja-JP" sz="1100" dirty="0">
              <a:solidFill>
                <a:schemeClr val="bg1">
                  <a:lumMod val="85000"/>
                </a:schemeClr>
              </a:solidFill>
              <a:latin typeface="+mn-ea"/>
            </a:endParaRPr>
          </a:p>
          <a:p>
            <a:pPr marL="92075" indent="-92075">
              <a:spcBef>
                <a:spcPts val="200"/>
              </a:spcBef>
              <a:buSzPct val="100000"/>
              <a:buFont typeface="Arial" panose="020B0604020202020204" pitchFamily="34" charset="0"/>
              <a:buChar char="•"/>
            </a:pPr>
            <a:r>
              <a:rPr kumimoji="1" lang="ja-JP" altLang="en-US" sz="1100" dirty="0">
                <a:solidFill>
                  <a:schemeClr val="bg1">
                    <a:lumMod val="85000"/>
                  </a:schemeClr>
                </a:solidFill>
                <a:latin typeface="+mn-ea"/>
              </a:rPr>
              <a:t>臨床試験先の交渉・接続</a:t>
            </a:r>
            <a:endParaRPr kumimoji="1" lang="en-US" altLang="ja-JP" sz="1100" dirty="0">
              <a:solidFill>
                <a:schemeClr val="bg1">
                  <a:lumMod val="85000"/>
                </a:schemeClr>
              </a:solidFill>
              <a:latin typeface="+mn-ea"/>
            </a:endParaRPr>
          </a:p>
        </p:txBody>
      </p:sp>
      <p:sp>
        <p:nvSpPr>
          <p:cNvPr id="74" name="吹き出し: 四角形 73">
            <a:extLst>
              <a:ext uri="{FF2B5EF4-FFF2-40B4-BE49-F238E27FC236}">
                <a16:creationId xmlns:a16="http://schemas.microsoft.com/office/drawing/2014/main" id="{0D8B1C33-F54A-DD18-8672-6DC9FF5E3526}"/>
              </a:ext>
            </a:extLst>
          </p:cNvPr>
          <p:cNvSpPr/>
          <p:nvPr/>
        </p:nvSpPr>
        <p:spPr bwMode="gray">
          <a:xfrm>
            <a:off x="8458740" y="3467004"/>
            <a:ext cx="3710225" cy="1003508"/>
          </a:xfrm>
          <a:prstGeom prst="wedgeRectCallout">
            <a:avLst>
              <a:gd name="adj1" fmla="val -55891"/>
              <a:gd name="adj2" fmla="val -32712"/>
            </a:avLst>
          </a:prstGeom>
          <a:solidFill>
            <a:srgbClr val="FFCCCC">
              <a:alpha val="92941"/>
            </a:srgbClr>
          </a:solid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spcBef>
                <a:spcPts val="300"/>
              </a:spcBef>
            </a:pPr>
            <a:r>
              <a:rPr kumimoji="1" lang="en-US" altLang="ja-JP" sz="1050" b="1" dirty="0">
                <a:latin typeface="+mn-ea"/>
              </a:rPr>
              <a:t>【</a:t>
            </a:r>
            <a:r>
              <a:rPr kumimoji="1" lang="ja-JP" altLang="en-US" sz="1050" b="1" dirty="0">
                <a:latin typeface="+mn-ea"/>
              </a:rPr>
              <a:t>記入いただくにあたってのメモ</a:t>
            </a:r>
            <a:r>
              <a:rPr kumimoji="1" lang="en-US" altLang="ja-JP" sz="1050" b="1" dirty="0">
                <a:latin typeface="+mn-ea"/>
              </a:rPr>
              <a:t>】</a:t>
            </a:r>
            <a:endParaRPr kumimoji="1" lang="en-US" altLang="ja-JP" sz="1050" dirty="0">
              <a:latin typeface="+mn-ea"/>
            </a:endParaRPr>
          </a:p>
          <a:p>
            <a:pPr>
              <a:spcBef>
                <a:spcPts val="300"/>
              </a:spcBef>
              <a:buFont typeface="Wingdings 2" pitchFamily="18" charset="2"/>
              <a:buNone/>
            </a:pPr>
            <a:r>
              <a:rPr kumimoji="1" lang="ja-JP" altLang="en-US" sz="1050" dirty="0">
                <a:latin typeface="+mn-ea"/>
              </a:rPr>
              <a:t>本支援ではスタートアップ支援として、協働（スタートアップ</a:t>
            </a:r>
            <a:r>
              <a:rPr kumimoji="1" lang="en-US" altLang="ja-JP" sz="1050" dirty="0">
                <a:latin typeface="+mn-ea"/>
              </a:rPr>
              <a:t>×</a:t>
            </a:r>
            <a:r>
              <a:rPr kumimoji="1" lang="ja-JP" altLang="en-US" sz="1050" dirty="0">
                <a:latin typeface="+mn-ea"/>
              </a:rPr>
              <a:t>事業会社）により生まれた取り組みを、</a:t>
            </a:r>
            <a:r>
              <a:rPr kumimoji="1" lang="en-US" altLang="ja-JP" sz="1050" dirty="0">
                <a:latin typeface="+mn-ea"/>
              </a:rPr>
              <a:t>2027</a:t>
            </a:r>
            <a:r>
              <a:rPr kumimoji="1" lang="ja-JP" altLang="en-US" sz="1050" dirty="0">
                <a:latin typeface="+mn-ea"/>
              </a:rPr>
              <a:t>年</a:t>
            </a:r>
            <a:r>
              <a:rPr kumimoji="1" lang="en-US" altLang="ja-JP" sz="1050" dirty="0">
                <a:latin typeface="+mn-ea"/>
              </a:rPr>
              <a:t>3</a:t>
            </a:r>
            <a:r>
              <a:rPr kumimoji="1" lang="ja-JP" altLang="en-US" sz="1050" dirty="0">
                <a:latin typeface="+mn-ea"/>
              </a:rPr>
              <a:t>月末までに、</a:t>
            </a:r>
            <a:br>
              <a:rPr kumimoji="1" lang="en-US" altLang="ja-JP" sz="1050" dirty="0">
                <a:latin typeface="+mn-ea"/>
              </a:rPr>
            </a:br>
            <a:r>
              <a:rPr kumimoji="1" lang="ja-JP" altLang="en-US" sz="1050" dirty="0">
                <a:latin typeface="+mn-ea"/>
              </a:rPr>
              <a:t>事業化、収益化することを目指しています。</a:t>
            </a:r>
            <a:endParaRPr kumimoji="1" lang="en-US" altLang="ja-JP" sz="1050" dirty="0">
              <a:latin typeface="+mn-ea"/>
            </a:endParaRPr>
          </a:p>
          <a:p>
            <a:pPr>
              <a:spcBef>
                <a:spcPts val="300"/>
              </a:spcBef>
              <a:buFont typeface="Wingdings 2" pitchFamily="18" charset="2"/>
              <a:buNone/>
            </a:pPr>
            <a:r>
              <a:rPr kumimoji="1" lang="ja-JP" altLang="en-US" sz="1050" dirty="0">
                <a:latin typeface="+mn-ea"/>
              </a:rPr>
              <a:t>当該事業化に向けた計画をご記載ください。</a:t>
            </a:r>
            <a:endParaRPr kumimoji="1" lang="en-US" altLang="ja-JP" sz="1050" dirty="0">
              <a:latin typeface="+mn-ea"/>
            </a:endParaRPr>
          </a:p>
        </p:txBody>
      </p:sp>
      <p:sp>
        <p:nvSpPr>
          <p:cNvPr id="6" name="吹き出し: 四角形 5">
            <a:extLst>
              <a:ext uri="{FF2B5EF4-FFF2-40B4-BE49-F238E27FC236}">
                <a16:creationId xmlns:a16="http://schemas.microsoft.com/office/drawing/2014/main" id="{9443619B-12D0-E96A-E029-D2284E2F17BC}"/>
              </a:ext>
            </a:extLst>
          </p:cNvPr>
          <p:cNvSpPr/>
          <p:nvPr/>
        </p:nvSpPr>
        <p:spPr bwMode="gray">
          <a:xfrm>
            <a:off x="8458740" y="2351546"/>
            <a:ext cx="3710225" cy="885794"/>
          </a:xfrm>
          <a:prstGeom prst="wedgeRectCallout">
            <a:avLst>
              <a:gd name="adj1" fmla="val -61035"/>
              <a:gd name="adj2" fmla="val -5461"/>
            </a:avLst>
          </a:prstGeom>
          <a:solidFill>
            <a:srgbClr val="FFCCCC">
              <a:alpha val="92941"/>
            </a:srgbClr>
          </a:solid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spcBef>
                <a:spcPts val="300"/>
              </a:spcBef>
            </a:pPr>
            <a:r>
              <a:rPr kumimoji="1" lang="en-US" altLang="ja-JP" sz="1050" b="1" dirty="0">
                <a:latin typeface="+mn-ea"/>
              </a:rPr>
              <a:t>【</a:t>
            </a:r>
            <a:r>
              <a:rPr kumimoji="1" lang="ja-JP" altLang="en-US" sz="1050" b="1" dirty="0">
                <a:latin typeface="+mn-ea"/>
              </a:rPr>
              <a:t>記入いただくにあたってのメモ</a:t>
            </a:r>
            <a:r>
              <a:rPr kumimoji="1" lang="en-US" altLang="ja-JP" sz="1050" b="1" dirty="0">
                <a:latin typeface="+mn-ea"/>
              </a:rPr>
              <a:t>】</a:t>
            </a:r>
          </a:p>
          <a:p>
            <a:pPr>
              <a:spcBef>
                <a:spcPts val="300"/>
              </a:spcBef>
              <a:buFont typeface="Wingdings 2" pitchFamily="18" charset="2"/>
              <a:buNone/>
            </a:pPr>
            <a:r>
              <a:rPr kumimoji="1" lang="ja-JP" altLang="en-US" sz="1050" dirty="0">
                <a:latin typeface="+mn-ea"/>
              </a:rPr>
              <a:t>今回のプロジェクトにおけるゴールや、本プロジェクトを通じたスタートアップ企業様の将来的に目指す成果を記載ください。</a:t>
            </a:r>
            <a:br>
              <a:rPr kumimoji="1" lang="en-US" altLang="ja-JP" sz="1050" dirty="0">
                <a:latin typeface="+mn-ea"/>
              </a:rPr>
            </a:br>
            <a:br>
              <a:rPr kumimoji="1" lang="en-US" altLang="ja-JP" sz="1050" dirty="0">
                <a:latin typeface="+mn-ea"/>
              </a:rPr>
            </a:br>
            <a:r>
              <a:rPr kumimoji="1" lang="ja-JP" altLang="en-US" sz="1050" dirty="0">
                <a:latin typeface="+mn-ea"/>
              </a:rPr>
              <a:t>例）売上○○円。　／　□□業界への展開・導入。　など</a:t>
            </a:r>
            <a:endParaRPr kumimoji="1" lang="en-US" altLang="ja-JP" sz="1050" dirty="0">
              <a:latin typeface="+mn-ea"/>
            </a:endParaRPr>
          </a:p>
        </p:txBody>
      </p:sp>
      <p:sp>
        <p:nvSpPr>
          <p:cNvPr id="9" name="正方形/長方形 8">
            <a:extLst>
              <a:ext uri="{FF2B5EF4-FFF2-40B4-BE49-F238E27FC236}">
                <a16:creationId xmlns:a16="http://schemas.microsoft.com/office/drawing/2014/main" id="{B193A506-F9BC-AF30-3BD1-A153B2663054}"/>
              </a:ext>
            </a:extLst>
          </p:cNvPr>
          <p:cNvSpPr/>
          <p:nvPr/>
        </p:nvSpPr>
        <p:spPr bwMode="gray">
          <a:xfrm>
            <a:off x="194342" y="6023568"/>
            <a:ext cx="1328728" cy="564432"/>
          </a:xfrm>
          <a:prstGeom prst="rect">
            <a:avLst/>
          </a:prstGeom>
          <a:solidFill>
            <a:schemeClr val="tx1"/>
          </a:solidFill>
          <a:ln w="15875" algn="ctr">
            <a:solidFill>
              <a:schemeClr val="tx1"/>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400" b="1" dirty="0">
                <a:solidFill>
                  <a:schemeClr val="bg1"/>
                </a:solidFill>
                <a:latin typeface="Yu Gothic UI" panose="020B0500000000000000" pitchFamily="50" charset="-128"/>
                <a:ea typeface="Yu Gothic UI" panose="020B0500000000000000" pitchFamily="50" charset="-128"/>
              </a:rPr>
              <a:t>希望金額</a:t>
            </a:r>
            <a:endParaRPr kumimoji="1" lang="en-US" altLang="ja-JP" sz="1400" b="1" dirty="0">
              <a:solidFill>
                <a:schemeClr val="bg1"/>
              </a:solidFill>
              <a:latin typeface="Yu Gothic UI" panose="020B0500000000000000" pitchFamily="50" charset="-128"/>
              <a:ea typeface="Yu Gothic UI" panose="020B0500000000000000" pitchFamily="50" charset="-128"/>
            </a:endParaRPr>
          </a:p>
          <a:p>
            <a:pPr algn="ctr">
              <a:buFont typeface="Wingdings 2" pitchFamily="18" charset="2"/>
              <a:buNone/>
            </a:pPr>
            <a:r>
              <a:rPr kumimoji="1" lang="ja-JP" altLang="en-US" sz="1400" b="1" dirty="0">
                <a:solidFill>
                  <a:schemeClr val="bg1"/>
                </a:solidFill>
                <a:latin typeface="Yu Gothic UI" panose="020B0500000000000000" pitchFamily="50" charset="-128"/>
                <a:ea typeface="Yu Gothic UI" panose="020B0500000000000000" pitchFamily="50" charset="-128"/>
              </a:rPr>
              <a:t>（使用用途）</a:t>
            </a:r>
            <a:endParaRPr kumimoji="1" lang="en-US" altLang="ja-JP" sz="1400" b="1" dirty="0">
              <a:solidFill>
                <a:schemeClr val="bg1"/>
              </a:solidFill>
              <a:latin typeface="Yu Gothic UI" panose="020B0500000000000000" pitchFamily="50" charset="-128"/>
              <a:ea typeface="Yu Gothic UI" panose="020B0500000000000000" pitchFamily="50" charset="-128"/>
            </a:endParaRPr>
          </a:p>
        </p:txBody>
      </p:sp>
      <p:sp>
        <p:nvSpPr>
          <p:cNvPr id="10" name="正方形/長方形 9">
            <a:extLst>
              <a:ext uri="{FF2B5EF4-FFF2-40B4-BE49-F238E27FC236}">
                <a16:creationId xmlns:a16="http://schemas.microsoft.com/office/drawing/2014/main" id="{15EAB239-6AC9-4143-1FEF-AFF020CAF03A}"/>
              </a:ext>
            </a:extLst>
          </p:cNvPr>
          <p:cNvSpPr/>
          <p:nvPr/>
        </p:nvSpPr>
        <p:spPr bwMode="gray">
          <a:xfrm>
            <a:off x="1651341" y="6023568"/>
            <a:ext cx="8045058" cy="564432"/>
          </a:xfrm>
          <a:prstGeom prst="rect">
            <a:avLst/>
          </a:prstGeom>
          <a:noFill/>
          <a:ln w="15875" algn="ctr">
            <a:solidFill>
              <a:schemeClr val="tx1"/>
            </a:solidFill>
            <a:miter lim="800000"/>
            <a:headEnd/>
            <a:tailEnd/>
          </a:ln>
        </p:spPr>
        <p:txBody>
          <a:bodyPr rot="0" spcFirstLastPara="0" vertOverflow="overflow" horzOverflow="overflow" vert="horz" wrap="square" lIns="180000" tIns="180000" rIns="180000" bIns="180000" numCol="1" spcCol="0" rtlCol="0" fromWordArt="0" anchor="ctr" anchorCtr="0" forceAA="0" compatLnSpc="1">
            <a:prstTxWarp prst="textNoShape">
              <a:avLst/>
            </a:prstTxWarp>
            <a:noAutofit/>
          </a:bodyPr>
          <a:lstStyle/>
          <a:p>
            <a:pPr marL="92075" indent="-92075">
              <a:spcBef>
                <a:spcPts val="200"/>
              </a:spcBef>
              <a:buSzPct val="100000"/>
              <a:buFont typeface="Arial" panose="020B0604020202020204" pitchFamily="34" charset="0"/>
              <a:buChar char="•"/>
            </a:pPr>
            <a:r>
              <a:rPr kumimoji="1" lang="ja-JP" altLang="en-US" sz="1200" dirty="0">
                <a:solidFill>
                  <a:schemeClr val="bg1">
                    <a:lumMod val="85000"/>
                  </a:schemeClr>
                </a:solidFill>
                <a:latin typeface="+mn-ea"/>
              </a:rPr>
              <a:t>○○円（▼▼▼の実証費用、✖✖✖のシステム開発費用）</a:t>
            </a:r>
            <a:endParaRPr kumimoji="1" lang="en-US" altLang="ja-JP" sz="1200" dirty="0">
              <a:solidFill>
                <a:schemeClr val="bg1">
                  <a:lumMod val="85000"/>
                </a:schemeClr>
              </a:solidFill>
              <a:latin typeface="+mn-ea"/>
            </a:endParaRPr>
          </a:p>
        </p:txBody>
      </p:sp>
      <p:sp>
        <p:nvSpPr>
          <p:cNvPr id="11" name="吹き出し: 四角形 10">
            <a:extLst>
              <a:ext uri="{FF2B5EF4-FFF2-40B4-BE49-F238E27FC236}">
                <a16:creationId xmlns:a16="http://schemas.microsoft.com/office/drawing/2014/main" id="{B9DBAC1B-2C63-A11F-BD46-2275C00E9F05}"/>
              </a:ext>
            </a:extLst>
          </p:cNvPr>
          <p:cNvSpPr/>
          <p:nvPr/>
        </p:nvSpPr>
        <p:spPr bwMode="gray">
          <a:xfrm>
            <a:off x="8458740" y="4758755"/>
            <a:ext cx="3710225" cy="649142"/>
          </a:xfrm>
          <a:prstGeom prst="wedgeRectCallout">
            <a:avLst>
              <a:gd name="adj1" fmla="val -57404"/>
              <a:gd name="adj2" fmla="val 36028"/>
            </a:avLst>
          </a:prstGeom>
          <a:solidFill>
            <a:srgbClr val="FFCCCC">
              <a:alpha val="92941"/>
            </a:srgbClr>
          </a:solid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spcBef>
                <a:spcPts val="300"/>
              </a:spcBef>
            </a:pPr>
            <a:r>
              <a:rPr kumimoji="1" lang="en-US" altLang="ja-JP" sz="1050" b="1" dirty="0">
                <a:latin typeface="+mn-ea"/>
              </a:rPr>
              <a:t>【</a:t>
            </a:r>
            <a:r>
              <a:rPr kumimoji="1" lang="ja-JP" altLang="en-US" sz="1050" b="1" dirty="0">
                <a:latin typeface="+mn-ea"/>
              </a:rPr>
              <a:t>記入いただくにあたってのメモ</a:t>
            </a:r>
            <a:r>
              <a:rPr kumimoji="1" lang="en-US" altLang="ja-JP" sz="1050" b="1" dirty="0">
                <a:latin typeface="+mn-ea"/>
              </a:rPr>
              <a:t>】</a:t>
            </a:r>
            <a:endParaRPr kumimoji="1" lang="en-US" altLang="ja-JP" sz="1050" dirty="0">
              <a:latin typeface="+mn-ea"/>
            </a:endParaRPr>
          </a:p>
          <a:p>
            <a:pPr>
              <a:spcBef>
                <a:spcPts val="300"/>
              </a:spcBef>
              <a:buFont typeface="Wingdings 2" pitchFamily="18" charset="2"/>
              <a:buNone/>
            </a:pPr>
            <a:r>
              <a:rPr kumimoji="1" lang="ja-JP" altLang="en-US" sz="1050" dirty="0">
                <a:latin typeface="+mn-ea"/>
              </a:rPr>
              <a:t>本支援で</a:t>
            </a:r>
            <a:r>
              <a:rPr kumimoji="1" lang="en-US" altLang="ja-JP" sz="1050" dirty="0">
                <a:latin typeface="+mn-ea"/>
              </a:rPr>
              <a:t>MUGENLABO UNIVERSE</a:t>
            </a:r>
            <a:r>
              <a:rPr kumimoji="1" lang="ja-JP" altLang="en-US" sz="1050" dirty="0">
                <a:latin typeface="+mn-ea"/>
              </a:rPr>
              <a:t>に期待する支援内容を</a:t>
            </a:r>
            <a:endParaRPr kumimoji="1" lang="en-US" altLang="ja-JP" sz="1050" dirty="0">
              <a:latin typeface="+mn-ea"/>
            </a:endParaRPr>
          </a:p>
          <a:p>
            <a:pPr>
              <a:spcBef>
                <a:spcPts val="300"/>
              </a:spcBef>
              <a:buFont typeface="Wingdings 2" pitchFamily="18" charset="2"/>
              <a:buNone/>
            </a:pPr>
            <a:r>
              <a:rPr kumimoji="1" lang="ja-JP" altLang="en-US" sz="1050" dirty="0">
                <a:latin typeface="+mn-ea"/>
              </a:rPr>
              <a:t>記載ください。</a:t>
            </a:r>
            <a:endParaRPr kumimoji="1" lang="en-US" altLang="ja-JP" sz="1050" dirty="0">
              <a:latin typeface="+mn-ea"/>
            </a:endParaRPr>
          </a:p>
        </p:txBody>
      </p:sp>
      <p:sp>
        <p:nvSpPr>
          <p:cNvPr id="12" name="吹き出し: 四角形 11">
            <a:extLst>
              <a:ext uri="{FF2B5EF4-FFF2-40B4-BE49-F238E27FC236}">
                <a16:creationId xmlns:a16="http://schemas.microsoft.com/office/drawing/2014/main" id="{22288462-B2FF-E375-96D6-016C8B9AA7F7}"/>
              </a:ext>
            </a:extLst>
          </p:cNvPr>
          <p:cNvSpPr/>
          <p:nvPr/>
        </p:nvSpPr>
        <p:spPr bwMode="gray">
          <a:xfrm>
            <a:off x="8458740" y="5637561"/>
            <a:ext cx="3710225" cy="649142"/>
          </a:xfrm>
          <a:prstGeom prst="wedgeRectCallout">
            <a:avLst>
              <a:gd name="adj1" fmla="val -57404"/>
              <a:gd name="adj2" fmla="val 36028"/>
            </a:avLst>
          </a:prstGeom>
          <a:solidFill>
            <a:srgbClr val="FFCCCC">
              <a:alpha val="92941"/>
            </a:srgbClr>
          </a:solid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spcBef>
                <a:spcPts val="300"/>
              </a:spcBef>
            </a:pPr>
            <a:r>
              <a:rPr kumimoji="1" lang="en-US" altLang="ja-JP" sz="1050" b="1" dirty="0">
                <a:latin typeface="+mn-ea"/>
              </a:rPr>
              <a:t>【</a:t>
            </a:r>
            <a:r>
              <a:rPr kumimoji="1" lang="ja-JP" altLang="en-US" sz="1050" b="1" dirty="0">
                <a:latin typeface="+mn-ea"/>
              </a:rPr>
              <a:t>記入いただくにあたってのメモ</a:t>
            </a:r>
            <a:r>
              <a:rPr kumimoji="1" lang="en-US" altLang="ja-JP" sz="1050" b="1" dirty="0">
                <a:latin typeface="+mn-ea"/>
              </a:rPr>
              <a:t>】</a:t>
            </a:r>
            <a:endParaRPr kumimoji="1" lang="en-US" altLang="ja-JP" sz="1050" dirty="0">
              <a:latin typeface="+mn-ea"/>
            </a:endParaRPr>
          </a:p>
          <a:p>
            <a:pPr>
              <a:spcBef>
                <a:spcPts val="300"/>
              </a:spcBef>
              <a:buFont typeface="Wingdings 2" pitchFamily="18" charset="2"/>
              <a:buNone/>
            </a:pPr>
            <a:r>
              <a:rPr kumimoji="1" lang="ja-JP" altLang="en-US" sz="1050" dirty="0">
                <a:latin typeface="+mn-ea"/>
              </a:rPr>
              <a:t>本支援で希望する経済的支援の金額、またその使用用途を記載ください。</a:t>
            </a:r>
            <a:endParaRPr kumimoji="1" lang="en-US" altLang="ja-JP" sz="1050" dirty="0">
              <a:latin typeface="+mn-ea"/>
            </a:endParaRPr>
          </a:p>
        </p:txBody>
      </p:sp>
    </p:spTree>
    <p:extLst>
      <p:ext uri="{BB962C8B-B14F-4D97-AF65-F5344CB8AC3E}">
        <p14:creationId xmlns:p14="http://schemas.microsoft.com/office/powerpoint/2010/main" val="38227762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Proposal Template_J_20161001">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ユーザー定義 2">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buFont typeface="Wingdings 2" pitchFamily="18" charset="2"/>
          <a:buNone/>
          <a:defRPr kumimoji="1" sz="1200" dirty="0" smtClean="0"/>
        </a:defPPr>
      </a:lst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nchorCtr="0">
        <a:spAutoFit/>
      </a:bodyPr>
      <a:lstStyle>
        <a:defPPr>
          <a:spcBef>
            <a:spcPts val="0"/>
          </a:spcBef>
          <a:buSzPct val="100000"/>
          <a:defRPr kumimoji="1"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G_Tohmatsu Proposal Template_J_2016" id="{AF9549DB-3403-423F-8AE2-E5BDF0C6B4D5}" vid="{D8A533F6-8435-474A-AD32-753E32341817}"/>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370</Words>
  <Application>Microsoft Office PowerPoint</Application>
  <PresentationFormat>A4 210 x 297 mm</PresentationFormat>
  <Paragraphs>41</Paragraphs>
  <Slides>1</Slides>
  <Notes>0</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1</vt:i4>
      </vt:variant>
    </vt:vector>
  </HeadingPairs>
  <TitlesOfParts>
    <vt:vector size="9" baseType="lpstr">
      <vt:lpstr>Yu Gothic UI</vt:lpstr>
      <vt:lpstr>Arial</vt:lpstr>
      <vt:lpstr>Calibri</vt:lpstr>
      <vt:lpstr>Verdana</vt:lpstr>
      <vt:lpstr>Wingdings</vt:lpstr>
      <vt:lpstr>Wingdings 2</vt:lpstr>
      <vt:lpstr>DT Proposal Template_J_20161001</vt:lpstr>
      <vt:lpstr>think-cell スライド</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2025-06-04T06:09:45Z</dcterms:created>
  <dcterms:modified xsi:type="dcterms:W3CDTF">2025-06-04T06:10:05Z</dcterms:modified>
</cp:coreProperties>
</file>